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Lst>
  <p:notesMasterIdLst>
    <p:notesMasterId r:id="rId15"/>
  </p:notesMasterIdLst>
  <p:sldIdLst>
    <p:sldId id="270" r:id="rId3"/>
    <p:sldId id="257" r:id="rId4"/>
    <p:sldId id="258" r:id="rId5"/>
    <p:sldId id="259" r:id="rId6"/>
    <p:sldId id="260" r:id="rId7"/>
    <p:sldId id="261" r:id="rId8"/>
    <p:sldId id="262" r:id="rId9"/>
    <p:sldId id="263" r:id="rId10"/>
    <p:sldId id="264" r:id="rId11"/>
    <p:sldId id="265" r:id="rId12"/>
    <p:sldId id="266" r:id="rId13"/>
    <p:sldId id="267" r:id="rId14"/>
  </p:sldIdLst>
  <p:sldSz cx="9144000" cy="5143500" type="screen16x9"/>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1529" autoAdjust="0"/>
  </p:normalViewPr>
  <p:slideViewPr>
    <p:cSldViewPr snapToGrid="0" snapToObjects="1">
      <p:cViewPr varScale="1">
        <p:scale>
          <a:sx n="79" d="100"/>
          <a:sy n="79" d="100"/>
        </p:scale>
        <p:origin x="92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ola  Biglia" userId="0913f48d-43e2-4fb4-b562-1303f9cfa9f4" providerId="ADAL" clId="{3F49468A-0CC1-4057-AA59-657BCD15BCCD}"/>
    <pc:docChg chg="modSld">
      <pc:chgData name="Paola  Biglia" userId="0913f48d-43e2-4fb4-b562-1303f9cfa9f4" providerId="ADAL" clId="{3F49468A-0CC1-4057-AA59-657BCD15BCCD}" dt="2025-11-15T12:27:39.029" v="3" actId="108"/>
      <pc:docMkLst>
        <pc:docMk/>
      </pc:docMkLst>
      <pc:sldChg chg="modSp mod">
        <pc:chgData name="Paola  Biglia" userId="0913f48d-43e2-4fb4-b562-1303f9cfa9f4" providerId="ADAL" clId="{3F49468A-0CC1-4057-AA59-657BCD15BCCD}" dt="2025-11-15T12:27:39.029" v="3" actId="108"/>
        <pc:sldMkLst>
          <pc:docMk/>
          <pc:sldMk cId="2310673441" sldId="270"/>
        </pc:sldMkLst>
        <pc:spChg chg="mod">
          <ac:chgData name="Paola  Biglia" userId="0913f48d-43e2-4fb4-b562-1303f9cfa9f4" providerId="ADAL" clId="{3F49468A-0CC1-4057-AA59-657BCD15BCCD}" dt="2025-11-15T12:27:39.029" v="3" actId="108"/>
          <ac:spMkLst>
            <pc:docMk/>
            <pc:sldMk cId="2310673441" sldId="270"/>
            <ac:spMk id="5" creationId="{07B18362-346C-FEA8-208C-43B3208680E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550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ciencedirect.com/author/6506841502/usha-iyer-raniga"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Segnaposto note 2"/>
          <p:cNvSpPr>
            <a:spLocks noGrp="1"/>
          </p:cNvSpPr>
          <p:nvPr>
            <p:ph type="body" idx="1"/>
          </p:nvPr>
        </p:nvSpPr>
        <p:spPr>
          <a:xfrm>
            <a:off x="514350" y="4400550"/>
            <a:ext cx="4114800" cy="3600450"/>
          </a:xfrm>
          <a:prstGeom prst="rect">
            <a:avLst/>
          </a:prstGeom>
        </p:spPr>
        <p:txBody>
          <a:bodyPr/>
          <a:lstStyle/>
          <a:p>
            <a:endParaRPr lang="it-IT" dirty="0"/>
          </a:p>
        </p:txBody>
      </p:sp>
    </p:spTree>
    <p:extLst>
      <p:ext uri="{BB962C8B-B14F-4D97-AF65-F5344CB8AC3E}">
        <p14:creationId xmlns:p14="http://schemas.microsoft.com/office/powerpoint/2010/main" val="1235146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 single institution can deliver the transformation required for climate adaptation—we must work through partnerships that multiply impact. UPO is actively scaling our successful models through expanding networks.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are extending the RUS and RUS Piemonte framework to cross-regional and cross-border alliances, creating communities of practice that transcend institutional and national boundaries. The peer learning model that works within Italy can work across Europe and globally.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are co-developing nature-based solution pilots with cities, SMEs, and schools, using open data and monitoring protocols to ensure interoperability and shared learning. When multiple institutions use compatible measurement frameworks, we can aggregate findings and accelerate the evidence base for what works.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are expanding the Circularity Desk network so that more enterprises can access university expertise for their sustainability transitions. Imagine a network of universities across Europe, each operating a Circularity Desk that shares tools, methodologies, and lessons learned—the collective impact would be transformative.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are creating mobility programs and challenge-based projects tailored to local adaptation priorities while building global connections. Students and researchers can move between partner institutions, bringing fresh perspectives and building the international networks that will sustain collaboration for decades.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is an open invitation to international partners: join us in co-creating nature-positive, resilient pathways. We have developed tools, indicators, and frameworks designed for sharing. The climate crisis demands open science and collaborative action. Universities must lead by example, breaking down competitive barriers to create the collaborative infrastructure needed for systemic transformation.</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ts val="1600"/>
              </a:lnSpc>
              <a:buNone/>
            </a:pPr>
            <a:r>
              <a:rPr lang="en-US" sz="1200" b="1" dirty="0">
                <a:solidFill>
                  <a:schemeClr val="accent3">
                    <a:lumMod val="20000"/>
                    <a:lumOff val="80000"/>
                  </a:schemeClr>
                </a:solidFill>
              </a:rPr>
              <a:t>Universities help society look beyond short-term individual interests toward long-term collective well-being. </a:t>
            </a:r>
          </a:p>
          <a:p>
            <a:pPr marL="0" indent="0" algn="just">
              <a:lnSpc>
                <a:spcPts val="1600"/>
              </a:lnSpc>
              <a:buNone/>
            </a:pPr>
            <a:r>
              <a:rPr lang="en-US" sz="1200" b="1" dirty="0">
                <a:solidFill>
                  <a:schemeClr val="accent3">
                    <a:lumMod val="20000"/>
                    <a:lumOff val="80000"/>
                  </a:schemeClr>
                </a:solidFill>
              </a:rPr>
              <a:t>Only through knowledge and cooperation can we implement Agenda 2030, adapt to climate change, and commit to meaningful mitigation.</a:t>
            </a:r>
          </a:p>
          <a:p>
            <a:pPr marL="0" indent="0" algn="just">
              <a:lnSpc>
                <a:spcPts val="1600"/>
              </a:lnSpc>
              <a:buNone/>
            </a:pPr>
            <a:endParaRPr lang="en-US" sz="1200" dirty="0">
              <a:solidFill>
                <a:schemeClr val="accent3">
                  <a:lumMod val="20000"/>
                  <a:lumOff val="80000"/>
                </a:schemeClr>
              </a:solidFill>
            </a:endParaRPr>
          </a:p>
          <a:p>
            <a:r>
              <a:rPr lang="en-US" sz="1200" kern="1200" dirty="0">
                <a:solidFill>
                  <a:schemeClr val="tx1"/>
                </a:solidFill>
                <a:effectLst/>
                <a:latin typeface="+mn-lt"/>
                <a:ea typeface="+mn-ea"/>
                <a:cs typeface="+mn-cs"/>
              </a:rPr>
              <a:t>Let me conclude with the central argument: universities play a strategic role in the ecological transition now more than ever. Climate adaptation and mitigation require collective action and societal learning—precisely the domains where universities have comparative advantage and institutional mission.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build green skills through education that prepares new generations to manage change and seize opportunities in the emerging green economy. We test nature-based solutions through research infrastructure and living laboratories that generate evidence for scaling. We grow a culture of sustainability through engagement that reduces polarization and strengthens social capital for collective action.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Universities help society look beyond short-term individual interests toward long-term collective well-being. In an era of short political cycles and quarterly earnings reports, universities maintain focus on generational timescales. We strengthen engagement across all fronts—education, research, community partnerships, business collaboration, and policy advice.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Only through knowledge and cooperation can we increase the chances of implementing Agenda 2030, adapting to climate change, and committing to meaningful mitigation. Universities must embrace this strategic role and work collaboratively across institutional and national boundaries to deliver the transformation our planet urgently needs.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examples I have shared today—from network building to interdisciplinary education, from the Circularity Desk to the UPO Forest, from experiential learning to systematic measurement—demonstrate that this is not abstract aspiration. It is concrete practice, grounded in evidence, designed for replication and scaling.</a:t>
            </a:r>
          </a:p>
          <a:p>
            <a:r>
              <a:rPr lang="en-US" sz="1200" kern="1200" dirty="0">
                <a:solidFill>
                  <a:schemeClr val="tx1"/>
                </a:solidFill>
                <a:effectLst/>
                <a:latin typeface="+mn-lt"/>
                <a:ea typeface="+mn-ea"/>
                <a:cs typeface="+mn-cs"/>
              </a:rPr>
              <a:t> </a:t>
            </a:r>
          </a:p>
          <a:p>
            <a:pPr marL="0" indent="0" algn="just">
              <a:lnSpc>
                <a:spcPts val="1600"/>
              </a:lnSpc>
              <a:buNone/>
            </a:pPr>
            <a:endParaRPr lang="en-US" sz="1200" dirty="0">
              <a:solidFill>
                <a:schemeClr val="accent3">
                  <a:lumMod val="20000"/>
                  <a:lumOff val="80000"/>
                </a:schemeClr>
              </a:solidFill>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ts val="1700"/>
              </a:lnSpc>
              <a:buNone/>
            </a:pPr>
            <a:r>
              <a:rPr lang="en-US" sz="1200" b="1" dirty="0">
                <a:solidFill>
                  <a:srgbClr val="2C2C2C"/>
                </a:solidFill>
              </a:rPr>
              <a:t>The models we've shared—RUS networks, GASS education, Circularity Desk, UPO Forest, and Tipping Points—demonstrate that universities can be powerful engines of transformation. </a:t>
            </a:r>
          </a:p>
          <a:p>
            <a:pPr marL="0" indent="0">
              <a:lnSpc>
                <a:spcPts val="1700"/>
              </a:lnSpc>
              <a:buNone/>
            </a:pPr>
            <a:r>
              <a:rPr lang="en-US" sz="1200" b="1" dirty="0">
                <a:solidFill>
                  <a:srgbClr val="2C2C2C"/>
                </a:solidFill>
              </a:rPr>
              <a:t>We invite you to collaborate in replicating and adapting these approaches to your contexts.</a:t>
            </a:r>
          </a:p>
          <a:p>
            <a:r>
              <a:rPr lang="en-US" sz="1200" kern="1200" dirty="0">
                <a:solidFill>
                  <a:schemeClr val="tx1"/>
                </a:solidFill>
                <a:effectLst/>
                <a:latin typeface="+mn-lt"/>
                <a:ea typeface="+mn-ea"/>
                <a:cs typeface="+mn-cs"/>
              </a:rPr>
              <a:t>Thank you for your attention. The examples I have shared today—from the RUS network to the GASS program, from the Circularity Desk to the UPO Forest, from Tipping Points to systematic SDG mapping—demonstrate that universities can be powerful engines of transformation when we embrace our strategic role in the ecological transition.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But we cannot do this alone. I invite you to collaborate with us in replicating and adapting these models to your contexts. We are open to partnerships for research, education, and implementation. Our tools, frameworks, and lessons learned are available for sharing because the climate crisis demands open collaboration rather than competitive advantage.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Please connect with us to explore how we can work together to co-create nature-positive, resilient pathways that deliver Agenda 2030 and prepare our societies not just to survive climate change, but to lead the transformation toward a sustainable future.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can reach me at the University of Eastern Piedmont. I serve as Chair of RUS Piemonte for the 2023–2026 term and work within our Department for Sustainable Development and Ecological Transition. Our website is www.uniupo.it and you can contact us at sustainability@uniupo.it.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Thank you to the COP30 organizers for this opportunity, and I look forward to our continued collaboration in the critical work ahead. Together, through knowledge and cooperation, we can deliver Agenda 2030.</a:t>
            </a:r>
          </a:p>
          <a:p>
            <a:pPr marL="0" indent="0">
              <a:lnSpc>
                <a:spcPts val="1700"/>
              </a:lnSpc>
              <a:buNone/>
            </a:pP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Universities possess a unique comparative advantage in addressing climate adaptation. Unlike other institutions, we serve as trusted conveners that bring together diverse stakeholders—government agencies, private enterprises, and civil society organizations. Our mission extends beyond profit or political cycles; we are committed to long-term societal benefit.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have the infrastructure and expertise to build green skills at scale, from primary education partnerships to doctoral training. Our campuses serve as living laboratories where nature-based solutions can be prototyped, monitored, and refined before scaling. Perhaps most importantly, we engage communities in ways that reduce polarization and build the social capital necessary for collective climate action.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Adaptation requires not just technical solutions, but cultural transformation—and universities are uniquely equipped to deliver both. We bridge the gap between knowledge generation and practical implementation, between short-term political cycles and long-term sustainability goals, between individual interests and collective well-being.</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UPO, we have embraced a whole-university approach to sustainability that extends beyond isolated projects to systemic transformation. Our membership in RUS—the Italian Network of Universities for Sustainable Development—connects us to a community of practice where we share innovations and learn from peer institutions across Italy.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Recognizing that sustainability challenges are inherently territorial, we co-founded RUS Piemonte with other Piedmont universities, and I currently serve as Chair for the 2023–2026 term. This regional sub-network intensifies collaboration and creates spillover effects that multiply our collective impact. When one university develops an effective practice, the network enables rapid diffusion and adaptation to different contexts.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Critically, we have implemented systematic SDG mapping of all our Third Mission activities and research outputs. This is not just bureaucratic compliance—it provides a clear evidence base showing where we are making progress, where gaps exist, and how to prioritize resources. This measurement discipline is essential for accountability and for attracting partners and investors who want to see demonstrable impact aligned with Agenda 2030.</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ecological transition demands a new generation of professionals with interdisciplinary competencies. Traditional siloed education no longer suffices when addressing complex sustainability challenges that span environmental, economic, social, and health dimensions.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That is why we launched GASS—our multidisciplinary Bachelor's degree in Environmental Sciences with a focus on Management of Environment and Sustainable Development. This program breaks down disciplinary barriers by integrating environmental science with economics, law, humanities, and medicine. We have adopted a One Health approach that recognizes the interconnection between planetary health, human health, and economic systems.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is not just pedagogical innovation—it is a direct response to labor market transformation. Green jobs are the fastest-growing employment sector, and companies undergoing ecological transition need professionals who can navigate trade-offs, understand regulatory frameworks, communicate with diverse stakeholders, and design circular economy business models.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Our graduates leave with both technical expertise and the systems thinking required to lead sustainability transformations in any sector. They understand that environmental challenges cannot be solved through environmental science alone—they require integrated solutions that address economic viability, social equity, legal frameworks, and public health simultaneously.</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Sustainability cannot be achieved through incremental adjustments to existing structures—it requires fundamental governance reform. UPO has taken the bold step of creating a new Department for Sustainable Development and Ecological Transition. This is not simply a rebranding exercise. We have fundamentally reorganized how research teams are formed and incentivized.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Instead of organizing solely by traditional disciplines, we now organize around problems and solutions. This structure enables researchers from diverse fields to collaborate from project inception rather than attempting to integrate findings after the fact. The result is systematized shared knowledge that generates genuinely creative solutions to complex problems.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Importantly, this department operates through co-creation partnerships with enterprises and public institutions. We do not develop solutions in isolation and then seek applications—we work alongside businesses and government agencies from the beginning to ensure our research addresses real-world needs and can be scaled.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governance shift embeds sustainability into our institutional DNA and creates the conditions for transformative rather than incremental change. It signals to faculty, students, and external partners that sustainability is not a peripheral concern but central to our mission and organizational structure.</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image is from: The circular economy operating and stakeholder model “eco-5HM” to avoid circular fallacies that prevent sustainability</a:t>
            </a:r>
          </a:p>
          <a:p>
            <a:r>
              <a:rPr lang="en-US" sz="1200" b="0" i="0" kern="1200" dirty="0">
                <a:solidFill>
                  <a:schemeClr val="tx1"/>
                </a:solidFill>
                <a:effectLst/>
                <a:latin typeface="+mn-lt"/>
                <a:ea typeface="+mn-ea"/>
                <a:cs typeface="+mn-cs"/>
              </a:rPr>
              <a:t>Author links open overlay </a:t>
            </a:r>
            <a:r>
              <a:rPr lang="en-US" sz="1200" b="0" i="0" kern="1200" dirty="0" err="1">
                <a:solidFill>
                  <a:schemeClr val="tx1"/>
                </a:solidFill>
                <a:effectLst/>
                <a:latin typeface="+mn-lt"/>
                <a:ea typeface="+mn-ea"/>
                <a:cs typeface="+mn-cs"/>
              </a:rPr>
              <a:t>panelBart</a:t>
            </a:r>
            <a:r>
              <a:rPr lang="en-US" sz="1200" b="0" i="0" kern="1200" dirty="0">
                <a:solidFill>
                  <a:schemeClr val="tx1"/>
                </a:solidFill>
                <a:effectLst/>
                <a:latin typeface="+mn-lt"/>
                <a:ea typeface="+mn-ea"/>
                <a:cs typeface="+mn-cs"/>
              </a:rPr>
              <a:t> J.A. van Bueren, Kevin Argus, </a:t>
            </a:r>
            <a:r>
              <a:rPr lang="en-US" sz="1200" b="0" i="0" u="none" strike="noStrike" kern="1200" dirty="0">
                <a:solidFill>
                  <a:schemeClr val="tx1"/>
                </a:solidFill>
                <a:effectLst/>
                <a:latin typeface="+mn-lt"/>
                <a:ea typeface="+mn-ea"/>
                <a:cs typeface="+mn-cs"/>
                <a:hlinkClick r:id="rId3"/>
              </a:rPr>
              <a:t>Usha Iyer-Raniga</a:t>
            </a:r>
            <a:r>
              <a:rPr lang="en-US" sz="1200" b="0" i="0" kern="1200" dirty="0">
                <a:solidFill>
                  <a:schemeClr val="tx1"/>
                </a:solidFill>
                <a:effectLst/>
                <a:latin typeface="+mn-lt"/>
                <a:ea typeface="+mn-ea"/>
                <a:cs typeface="+mn-cs"/>
              </a:rPr>
              <a:t>, Mark A.A.M. Leenders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Knowledge generation without practical application fails to deliver the transformation we need. That is why UPO created the Circularity Desk—an open support platform where firms, especially small and medium enterprises, can access university expertise to identify, pilot, and scale sustainable solutions.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Desk provides applied research, diagnostics, and customized roadmaps for improving resource efficiency and transitioning to circular business models. This is not traditional consulting—it is a partnership model where university researchers work alongside business leaders to co-develop solutions grounded in scientific evidence but tailored to specific operational contexts.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Many SMEs want to embrace sustainability but lack the internal capacity for complex systems analysis or life-cycle assessment. The Circularity Desk fills this gap, positioning the university as a service platform for the entrepreneurial ecosystem. We help businesses identify waste streams that can become resource inputs, redesign products for durability and recyclability, and develop business models that decouple revenue from resource consumption.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model is highly replicable and demonstrates how universities can accelerate the ecological transition beyond campus boundaries by supporting the businesses that drive economic activity and employment in our regions. When we help local enterprises become more sustainable, we multiply our impact throughout the entire economic ecosystem.</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Nature-based solutions are central to climate adaptation, but they require long-term research infrastructure and international collaboration. On October 8, 2025, UPO formalized a groundbreaking tri-party agreement with Fondazione </a:t>
            </a:r>
            <a:r>
              <a:rPr lang="en-US" sz="1200" kern="1200" dirty="0" err="1">
                <a:solidFill>
                  <a:schemeClr val="tx1"/>
                </a:solidFill>
                <a:effectLst/>
                <a:latin typeface="+mn-lt"/>
                <a:ea typeface="+mn-ea"/>
                <a:cs typeface="+mn-cs"/>
              </a:rPr>
              <a:t>Otonga</a:t>
            </a:r>
            <a:r>
              <a:rPr lang="en-US" sz="1200" kern="1200" dirty="0">
                <a:solidFill>
                  <a:schemeClr val="tx1"/>
                </a:solidFill>
                <a:effectLst/>
                <a:latin typeface="+mn-lt"/>
                <a:ea typeface="+mn-ea"/>
                <a:cs typeface="+mn-cs"/>
              </a:rPr>
              <a:t> in Ecuador and Ananda Giri APS in </a:t>
            </a:r>
            <a:r>
              <a:rPr lang="en-US" sz="1200" kern="1200" dirty="0" err="1">
                <a:solidFill>
                  <a:schemeClr val="tx1"/>
                </a:solidFill>
                <a:effectLst/>
                <a:latin typeface="+mn-lt"/>
                <a:ea typeface="+mn-ea"/>
                <a:cs typeface="+mn-cs"/>
              </a:rPr>
              <a:t>Guardabosone</a:t>
            </a:r>
            <a:r>
              <a:rPr lang="en-US" sz="1200" kern="1200" dirty="0">
                <a:solidFill>
                  <a:schemeClr val="tx1"/>
                </a:solidFill>
                <a:effectLst/>
                <a:latin typeface="+mn-lt"/>
                <a:ea typeface="+mn-ea"/>
                <a:cs typeface="+mn-cs"/>
              </a:rPr>
              <a:t>, Italy, creating the UPO Forest initiative.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establishes two mirrored study plots—each one hectare—serving as living laboratories for biodiversity conservation and field research. In </a:t>
            </a:r>
            <a:r>
              <a:rPr lang="en-US" sz="1200" kern="1200" dirty="0" err="1">
                <a:solidFill>
                  <a:schemeClr val="tx1"/>
                </a:solidFill>
                <a:effectLst/>
                <a:latin typeface="+mn-lt"/>
                <a:ea typeface="+mn-ea"/>
                <a:cs typeface="+mn-cs"/>
              </a:rPr>
              <a:t>Guardabosone</a:t>
            </a:r>
            <a:r>
              <a:rPr lang="en-US" sz="1200" kern="1200" dirty="0">
                <a:solidFill>
                  <a:schemeClr val="tx1"/>
                </a:solidFill>
                <a:effectLst/>
                <a:latin typeface="+mn-lt"/>
                <a:ea typeface="+mn-ea"/>
                <a:cs typeface="+mn-cs"/>
              </a:rPr>
              <a:t>, in the Piedmont region, we have a forest plot with an apiary that allows us to study local biodiversity and ecosystem services while providing accessible training opportunities for our students.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Ecuador, we have access to one hectare of the Otongachi rainforest, one of the most biodiverse areas on the planet. The Chocó-Andean region is a global biodiversity hotspot where the density of species offers unparalleled research opportunities. This is not symbolic—it is a concrete platform for generating scientific knowledge about ecosystem resilience, testing conservation strategies, and understanding the complex relationships that sustain life in high-biodiversity environments.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These sites enable student and researcher mobility, providing immersive fieldwork experiences that connect our local territorial heritage with global biodiversity hotspots. The pedagogical value of this immersive experience cannot be overstated—students return transformed by direct contact with complex living systems. They develop not just technical skills but a profound understanding of ecological interconnection and the urgency of conservation.</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ts val="1600"/>
              </a:lnSpc>
              <a:buNone/>
            </a:pPr>
            <a:r>
              <a:rPr lang="en-US" sz="1200" b="1" dirty="0"/>
              <a:t>Technical solutions alone cannot deliver climate adaptation. </a:t>
            </a:r>
          </a:p>
          <a:p>
            <a:r>
              <a:rPr lang="en-US" sz="1200" b="1" dirty="0"/>
              <a:t>UPO engages schools and citizens to transform culture, reduce polarization, and build social capital for collective climate action.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Technical solutions alone cannot deliver climate adaptation—we must also transform culture and build social capital for collective action. UPO has developed comprehensive outreach programs that engage schools and citizens across our territory.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UPO Junior creates pathways for young people to engage with sustainability concepts through age-appropriate activities. But our most innovative tool is "Tipping Points"—an experiential climate strategy game we developed to help participants understand trade-offs, the complexity of decision-making, and the critical importance of cooperation.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serious game is designed for school-leaving guidance activities in upper secondary schools, but we also use it with civil society groups. Why? Because climate polarization is one of our greatest obstacles to action. When people experience firsthand the interconnected nature of climate decisions—how individual choices affect collective outcomes, how short-term gains can create long-term losses, how cooperation amplifies impact—they internalize these lessons in ways that lectures cannot achieve.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game uses new languages and creates new opportunities for dialogue across political and social divides. Participants make decisions about energy systems, land use, consumption patterns, and policy interventions, then see the cascading effects of their choices on climate outcomes, economic development, and social equity. This experiential learning reduces polarization by helping people understand the genuine complexity of sustainability transitions.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is culture-building work, and it is as essential to adaptation as any technical intervention. Without broad social support and understanding, even the best technical solutions will fail to achieve the scale and speed required.</a:t>
            </a:r>
          </a:p>
          <a:p>
            <a:pPr marL="0" indent="0" algn="just">
              <a:lnSpc>
                <a:spcPts val="1600"/>
              </a:lnSpc>
              <a:buNone/>
            </a:pPr>
            <a:endParaRPr lang="en-US" sz="1200"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 SDG wedding cake Image Credit: Azote for Stockholm Resilience Centre, Stockholm University CC BY-ND 3.0.</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gets measured gets managed—and what gets managed can be improved and scaled. UPO has implemented systematic SDG mapping of all our Third Mission activities and research publications. Every community engagement initiative, every applied research project, every partnership is tagged to the relevant Sustainable Development Goals.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creates a clear, transparent mapping from our activities and results to Agenda 2030 targets. Why does this matter? First, it provides an evidence base for internal decision-making—we can see where we are making genuine progress, where gaps exist, and where to prioritize future investments. We can identify which SDGs receive abundant attention and which are underserved by our current portfolio.</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Second, it enables us to identify successful models that should be replicated or scaled. When we see that a particular intervention consistently delivers measurable progress toward specific SDGs, we can invest in expanding that intervention or adapting it to new contexts.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Third, it provides transparent reporting to stakeholders, partners, and funders who increasingly demand demonstrable impact aligned with global frameworks. Universities are often criticized for engaging in sustainability activities that cannot be measured or verified. We have solved that problem through rigorous, transparent measurement aligned with internationally recognized frameworks.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measurement discipline is essential for accountability and for attracting the partnerships and investments needed to amplify our work. It transforms sustainability from aspiration to evidence-based practice.</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12AC1-5DF6-728E-D238-8C88AD00374C}"/>
              </a:ext>
            </a:extLst>
          </p:cNvPr>
          <p:cNvSpPr>
            <a:spLocks noGrp="1"/>
          </p:cNvSpPr>
          <p:nvPr>
            <p:ph type="title"/>
          </p:nvPr>
        </p:nvSpPr>
        <p:spPr>
          <a:xfrm>
            <a:off x="629841" y="342900"/>
            <a:ext cx="2949178" cy="1200150"/>
          </a:xfrm>
        </p:spPr>
        <p:txBody>
          <a:bodyPr anchor="b"/>
          <a:lstStyle>
            <a:lvl1pPr>
              <a:defRPr sz="24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2984B6CE-7E96-8C63-E633-9368D363E14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it-IT"/>
          </a:p>
        </p:txBody>
      </p:sp>
      <p:sp>
        <p:nvSpPr>
          <p:cNvPr id="4" name="Segnaposto testo 3">
            <a:extLst>
              <a:ext uri="{FF2B5EF4-FFF2-40B4-BE49-F238E27FC236}">
                <a16:creationId xmlns:a16="http://schemas.microsoft.com/office/drawing/2014/main" id="{919CCBCF-53B4-517F-E630-396C4FEAE34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Tree>
    <p:extLst>
      <p:ext uri="{BB962C8B-B14F-4D97-AF65-F5344CB8AC3E}">
        <p14:creationId xmlns:p14="http://schemas.microsoft.com/office/powerpoint/2010/main" val="4218766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EBE9E9-4042-8233-7A6B-19383B93200B}"/>
              </a:ext>
            </a:extLst>
          </p:cNvPr>
          <p:cNvSpPr>
            <a:spLocks noGrp="1"/>
          </p:cNvSpPr>
          <p:nvPr>
            <p:ph type="ctrTitle"/>
          </p:nvPr>
        </p:nvSpPr>
        <p:spPr>
          <a:xfrm>
            <a:off x="1143000" y="841772"/>
            <a:ext cx="6858000" cy="1790700"/>
          </a:xfrm>
        </p:spPr>
        <p:txBody>
          <a:bodyPr anchor="b"/>
          <a:lstStyle>
            <a:lvl1pPr algn="ctr">
              <a:defRPr sz="45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990BE774-51DB-8328-8DC2-45B422B9B1E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p>
        </p:txBody>
      </p:sp>
    </p:spTree>
    <p:extLst>
      <p:ext uri="{BB962C8B-B14F-4D97-AF65-F5344CB8AC3E}">
        <p14:creationId xmlns:p14="http://schemas.microsoft.com/office/powerpoint/2010/main" val="1137902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4EFB92-9C41-7EE0-7540-DD4421758C6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B35C07C-5CE7-D1F0-F2AC-DB72C586B91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250186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9BFE6B-820C-54E7-E267-7BA04EB0FCE4}"/>
              </a:ext>
            </a:extLst>
          </p:cNvPr>
          <p:cNvSpPr>
            <a:spLocks noGrp="1"/>
          </p:cNvSpPr>
          <p:nvPr>
            <p:ph type="title"/>
          </p:nvPr>
        </p:nvSpPr>
        <p:spPr>
          <a:xfrm>
            <a:off x="623888" y="1282304"/>
            <a:ext cx="7886700" cy="2139553"/>
          </a:xfrm>
        </p:spPr>
        <p:txBody>
          <a:bodyPr anchor="b"/>
          <a:lstStyle>
            <a:lvl1pPr>
              <a:defRPr sz="45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09DD8C14-5E00-08C0-78DB-E0EA22816B3C}"/>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it-IT"/>
              <a:t>Fare clic per modificare gli stili del testo dello schema</a:t>
            </a:r>
          </a:p>
        </p:txBody>
      </p:sp>
    </p:spTree>
    <p:extLst>
      <p:ext uri="{BB962C8B-B14F-4D97-AF65-F5344CB8AC3E}">
        <p14:creationId xmlns:p14="http://schemas.microsoft.com/office/powerpoint/2010/main" val="3316973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438B06-9E15-A955-54A1-32321901507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A96D9A4-59F2-82F3-B9F9-FF01E5AD3493}"/>
              </a:ext>
            </a:extLst>
          </p:cNvPr>
          <p:cNvSpPr>
            <a:spLocks noGrp="1"/>
          </p:cNvSpPr>
          <p:nvPr>
            <p:ph sz="half" idx="1"/>
          </p:nvPr>
        </p:nvSpPr>
        <p:spPr>
          <a:xfrm>
            <a:off x="628650" y="1369219"/>
            <a:ext cx="3886200" cy="3263504"/>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CB10968F-7B7A-AE09-9EC6-7FBD36DDB0CF}"/>
              </a:ext>
            </a:extLst>
          </p:cNvPr>
          <p:cNvSpPr>
            <a:spLocks noGrp="1"/>
          </p:cNvSpPr>
          <p:nvPr>
            <p:ph sz="half" idx="2"/>
          </p:nvPr>
        </p:nvSpPr>
        <p:spPr>
          <a:xfrm>
            <a:off x="4629150" y="1369219"/>
            <a:ext cx="3886200" cy="3263504"/>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82562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53E085-FDAB-FA0A-603C-21E7D17F4021}"/>
              </a:ext>
            </a:extLst>
          </p:cNvPr>
          <p:cNvSpPr>
            <a:spLocks noGrp="1"/>
          </p:cNvSpPr>
          <p:nvPr>
            <p:ph type="title"/>
          </p:nvPr>
        </p:nvSpPr>
        <p:spPr>
          <a:xfrm>
            <a:off x="629841" y="273844"/>
            <a:ext cx="7886700" cy="994172"/>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2F9AE12-DA46-565E-DC00-9C2A5BC4C4C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BF87040C-E31A-CD58-F0FA-12CFAEF3D677}"/>
              </a:ext>
            </a:extLst>
          </p:cNvPr>
          <p:cNvSpPr>
            <a:spLocks noGrp="1"/>
          </p:cNvSpPr>
          <p:nvPr>
            <p:ph sz="half" idx="2"/>
          </p:nvPr>
        </p:nvSpPr>
        <p:spPr>
          <a:xfrm>
            <a:off x="629842" y="1878806"/>
            <a:ext cx="3868340" cy="2763441"/>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18D3574B-75B9-2F98-5417-C4D502940371}"/>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F4CC27D-08B6-4566-28CB-40AB31916AF5}"/>
              </a:ext>
            </a:extLst>
          </p:cNvPr>
          <p:cNvSpPr>
            <a:spLocks noGrp="1"/>
          </p:cNvSpPr>
          <p:nvPr>
            <p:ph sz="quarter" idx="4"/>
          </p:nvPr>
        </p:nvSpPr>
        <p:spPr>
          <a:xfrm>
            <a:off x="4629150" y="1878806"/>
            <a:ext cx="3887391" cy="2763441"/>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144975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8FAA0C-46D8-DCE7-AA24-D4A000C8AD31}"/>
              </a:ext>
            </a:extLst>
          </p:cNvPr>
          <p:cNvSpPr>
            <a:spLocks noGrp="1"/>
          </p:cNvSpPr>
          <p:nvPr>
            <p:ph type="title"/>
          </p:nvPr>
        </p:nvSpPr>
        <p:spPr/>
        <p:txBody>
          <a:bodyPr/>
          <a:lstStyle/>
          <a:p>
            <a:r>
              <a:rPr lang="it-IT"/>
              <a:t>Fare clic per modificare lo stile del titolo dello schema</a:t>
            </a:r>
          </a:p>
        </p:txBody>
      </p:sp>
    </p:spTree>
    <p:extLst>
      <p:ext uri="{BB962C8B-B14F-4D97-AF65-F5344CB8AC3E}">
        <p14:creationId xmlns:p14="http://schemas.microsoft.com/office/powerpoint/2010/main" val="2966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504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D6E5A4-BC63-C71C-19D5-83B2536A014D}"/>
              </a:ext>
            </a:extLst>
          </p:cNvPr>
          <p:cNvSpPr>
            <a:spLocks noGrp="1"/>
          </p:cNvSpPr>
          <p:nvPr>
            <p:ph type="title"/>
          </p:nvPr>
        </p:nvSpPr>
        <p:spPr>
          <a:xfrm>
            <a:off x="629841" y="342900"/>
            <a:ext cx="2949178" cy="1200150"/>
          </a:xfrm>
        </p:spPr>
        <p:txBody>
          <a:bodyPr anchor="b"/>
          <a:lstStyle>
            <a:lvl1pPr>
              <a:defRPr sz="24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61F6FDC-6804-AA65-36D9-1769B8141B9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4B683566-CD45-277B-6931-2A7F3112D5A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Tree>
    <p:extLst>
      <p:ext uri="{BB962C8B-B14F-4D97-AF65-F5344CB8AC3E}">
        <p14:creationId xmlns:p14="http://schemas.microsoft.com/office/powerpoint/2010/main" val="72033914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4E94FA97-3A5F-D7B2-FA1E-ADA2E104071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929A62CC-B735-1EE7-E15F-57EA3FFC70B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1490013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D4F82-F9AD-8AEC-CA26-45D64D82B6C0}"/>
            </a:ext>
          </a:extLst>
        </p:cNvPr>
        <p:cNvGrpSpPr/>
        <p:nvPr/>
      </p:nvGrpSpPr>
      <p:grpSpPr>
        <a:xfrm>
          <a:off x="0" y="0"/>
          <a:ext cx="0" cy="0"/>
          <a:chOff x="0" y="0"/>
          <a:chExt cx="0" cy="0"/>
        </a:xfrm>
      </p:grpSpPr>
      <p:pic>
        <p:nvPicPr>
          <p:cNvPr id="6" name="Immagine 5" descr="Immagine che contiene modello, design&#10;&#10;Il contenuto generato dall'IA potrebbe non essere corretto.">
            <a:extLst>
              <a:ext uri="{FF2B5EF4-FFF2-40B4-BE49-F238E27FC236}">
                <a16:creationId xmlns:a16="http://schemas.microsoft.com/office/drawing/2014/main" id="{D2C8F210-C5E8-0646-4254-BCFA06786483}"/>
              </a:ext>
            </a:extLst>
          </p:cNvPr>
          <p:cNvPicPr>
            <a:picLocks noChangeAspect="1"/>
          </p:cNvPicPr>
          <p:nvPr/>
        </p:nvPicPr>
        <p:blipFill rotWithShape="1">
          <a:blip r:embed="rId3">
            <a:extLst>
              <a:ext uri="{28A0092B-C50C-407E-A947-70E740481C1C}">
                <a14:useLocalDpi xmlns:a14="http://schemas.microsoft.com/office/drawing/2010/main" val="0"/>
              </a:ext>
            </a:extLst>
          </a:blip>
          <a:srcRect r="44346" b="1064"/>
          <a:stretch>
            <a:fillRect/>
          </a:stretch>
        </p:blipFill>
        <p:spPr>
          <a:xfrm rot="16200000">
            <a:off x="-91441" y="-2"/>
            <a:ext cx="5246372" cy="5246372"/>
          </a:xfrm>
          <a:prstGeom prst="rect">
            <a:avLst/>
          </a:prstGeom>
        </p:spPr>
      </p:pic>
      <p:pic>
        <p:nvPicPr>
          <p:cNvPr id="11" name="Immagine 10" descr="Immagine che contiene modello, design&#10;&#10;Il contenuto generato dall'IA potrebbe non essere corretto.">
            <a:extLst>
              <a:ext uri="{FF2B5EF4-FFF2-40B4-BE49-F238E27FC236}">
                <a16:creationId xmlns:a16="http://schemas.microsoft.com/office/drawing/2014/main" id="{B6CF6A7D-E1E4-70EA-C06F-F66094A7677A}"/>
              </a:ext>
            </a:extLst>
          </p:cNvPr>
          <p:cNvPicPr>
            <a:picLocks noChangeAspect="1"/>
          </p:cNvPicPr>
          <p:nvPr/>
        </p:nvPicPr>
        <p:blipFill rotWithShape="1">
          <a:blip r:embed="rId3">
            <a:extLst>
              <a:ext uri="{28A0092B-C50C-407E-A947-70E740481C1C}">
                <a14:useLocalDpi xmlns:a14="http://schemas.microsoft.com/office/drawing/2010/main" val="0"/>
              </a:ext>
            </a:extLst>
          </a:blip>
          <a:srcRect t="-1" r="44346" b="14696"/>
          <a:stretch>
            <a:fillRect/>
          </a:stretch>
        </p:blipFill>
        <p:spPr>
          <a:xfrm rot="16200000">
            <a:off x="4247617" y="361415"/>
            <a:ext cx="5246372" cy="4523538"/>
          </a:xfrm>
          <a:prstGeom prst="rect">
            <a:avLst/>
          </a:prstGeom>
        </p:spPr>
      </p:pic>
      <p:pic>
        <p:nvPicPr>
          <p:cNvPr id="3" name="Immagine 2" descr="Immagine che contiene Elementi grafici, Carattere, grafica, logo&#10;&#10;Il contenuto generato dall'IA potrebbe non essere corretto.">
            <a:extLst>
              <a:ext uri="{FF2B5EF4-FFF2-40B4-BE49-F238E27FC236}">
                <a16:creationId xmlns:a16="http://schemas.microsoft.com/office/drawing/2014/main" id="{BC8B755E-8740-64B1-661A-EEB20E56BC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497" y="262500"/>
            <a:ext cx="2120269" cy="948506"/>
          </a:xfrm>
          <a:prstGeom prst="rect">
            <a:avLst/>
          </a:prstGeom>
        </p:spPr>
      </p:pic>
      <p:sp>
        <p:nvSpPr>
          <p:cNvPr id="4" name="Titolo 1">
            <a:extLst>
              <a:ext uri="{FF2B5EF4-FFF2-40B4-BE49-F238E27FC236}">
                <a16:creationId xmlns:a16="http://schemas.microsoft.com/office/drawing/2014/main" id="{26FB4999-4D07-CFAF-E483-F14D7CB19CA5}"/>
              </a:ext>
            </a:extLst>
          </p:cNvPr>
          <p:cNvSpPr>
            <a:spLocks noGrp="1"/>
          </p:cNvSpPr>
          <p:nvPr>
            <p:ph type="ctrTitle"/>
          </p:nvPr>
        </p:nvSpPr>
        <p:spPr>
          <a:xfrm>
            <a:off x="302975" y="2793292"/>
            <a:ext cx="3849167" cy="618509"/>
          </a:xfrm>
        </p:spPr>
        <p:txBody>
          <a:bodyPr>
            <a:normAutofit/>
          </a:bodyPr>
          <a:lstStyle/>
          <a:p>
            <a:pPr algn="l"/>
            <a:r>
              <a:rPr lang="it-IT" sz="3800" b="1" dirty="0"/>
              <a:t>Carmen Aina</a:t>
            </a:r>
            <a:endParaRPr lang="it-FR" sz="3800" b="1" dirty="0"/>
          </a:p>
        </p:txBody>
      </p:sp>
      <p:sp>
        <p:nvSpPr>
          <p:cNvPr id="5" name="Sottotitolo 2">
            <a:extLst>
              <a:ext uri="{FF2B5EF4-FFF2-40B4-BE49-F238E27FC236}">
                <a16:creationId xmlns:a16="http://schemas.microsoft.com/office/drawing/2014/main" id="{07B18362-346C-FEA8-208C-43B3208680E7}"/>
              </a:ext>
            </a:extLst>
          </p:cNvPr>
          <p:cNvSpPr>
            <a:spLocks noGrp="1"/>
          </p:cNvSpPr>
          <p:nvPr>
            <p:ph type="subTitle" idx="1"/>
          </p:nvPr>
        </p:nvSpPr>
        <p:spPr>
          <a:xfrm>
            <a:off x="381116" y="3505313"/>
            <a:ext cx="8934334" cy="1109550"/>
          </a:xfrm>
        </p:spPr>
        <p:txBody>
          <a:bodyPr>
            <a:normAutofit fontScale="55000" lnSpcReduction="20000"/>
          </a:bodyPr>
          <a:lstStyle/>
          <a:p>
            <a:pPr algn="l"/>
            <a:r>
              <a:rPr lang="it-IT" sz="2900" b="1" dirty="0"/>
              <a:t>Università del Piemonte Orientale</a:t>
            </a:r>
          </a:p>
          <a:p>
            <a:pPr algn="l"/>
            <a:endParaRPr lang="it-IT" b="1" dirty="0"/>
          </a:p>
          <a:p>
            <a:pPr algn="just"/>
            <a:r>
              <a:rPr lang="en-US" sz="4200" b="1" i="1" dirty="0"/>
              <a:t>Campus to Climate Action: The Role of Universities in a Changing Climate</a:t>
            </a:r>
            <a:endParaRPr lang="it-IT" sz="4200" b="1" i="1" dirty="0"/>
          </a:p>
          <a:p>
            <a:pPr algn="l"/>
            <a:endParaRPr lang="it-IT" b="1" dirty="0"/>
          </a:p>
        </p:txBody>
      </p:sp>
      <p:sp>
        <p:nvSpPr>
          <p:cNvPr id="2" name="Sottotitolo 2">
            <a:extLst>
              <a:ext uri="{FF2B5EF4-FFF2-40B4-BE49-F238E27FC236}">
                <a16:creationId xmlns:a16="http://schemas.microsoft.com/office/drawing/2014/main" id="{FA8C3078-AC9B-9949-C076-9FBA14B390C7}"/>
              </a:ext>
            </a:extLst>
          </p:cNvPr>
          <p:cNvSpPr txBox="1">
            <a:spLocks/>
          </p:cNvSpPr>
          <p:nvPr/>
        </p:nvSpPr>
        <p:spPr>
          <a:xfrm>
            <a:off x="334213" y="1473507"/>
            <a:ext cx="3849167" cy="1484640"/>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685800">
              <a:spcBef>
                <a:spcPts val="750"/>
              </a:spcBef>
            </a:pPr>
            <a:r>
              <a:rPr lang="en-US" sz="1400" b="1" dirty="0">
                <a:solidFill>
                  <a:srgbClr val="04455D"/>
                </a:solidFill>
                <a:latin typeface="Arial"/>
              </a:rPr>
              <a:t>Universities for Adaptation: nature-based solutions and skills for resilience</a:t>
            </a:r>
          </a:p>
          <a:p>
            <a:pPr algn="l" defTabSz="685800">
              <a:spcBef>
                <a:spcPts val="750"/>
              </a:spcBef>
            </a:pPr>
            <a:r>
              <a:rPr lang="it-IT" sz="1400" b="1" dirty="0">
                <a:solidFill>
                  <a:srgbClr val="04455D"/>
                </a:solidFill>
                <a:latin typeface="Arial"/>
              </a:rPr>
              <a:t>Italy </a:t>
            </a:r>
            <a:r>
              <a:rPr lang="it-IT" sz="1400" b="1" dirty="0" err="1">
                <a:solidFill>
                  <a:srgbClr val="04455D"/>
                </a:solidFill>
                <a:latin typeface="Arial"/>
              </a:rPr>
              <a:t>Pavilion</a:t>
            </a:r>
            <a:endParaRPr lang="it-IT" sz="1400" b="1" dirty="0">
              <a:solidFill>
                <a:srgbClr val="04455D"/>
              </a:solidFill>
              <a:latin typeface="Arial"/>
            </a:endParaRPr>
          </a:p>
          <a:p>
            <a:pPr algn="l" defTabSz="685800">
              <a:spcBef>
                <a:spcPts val="750"/>
              </a:spcBef>
            </a:pPr>
            <a:r>
              <a:rPr lang="it-IT" sz="1400" b="1" dirty="0">
                <a:solidFill>
                  <a:srgbClr val="04455D"/>
                </a:solidFill>
                <a:latin typeface="Arial"/>
              </a:rPr>
              <a:t>November 15</a:t>
            </a:r>
            <a:r>
              <a:rPr lang="it-IT" sz="1400" b="1" baseline="30000" dirty="0">
                <a:solidFill>
                  <a:srgbClr val="04455D"/>
                </a:solidFill>
                <a:latin typeface="Arial"/>
              </a:rPr>
              <a:t>th</a:t>
            </a:r>
            <a:r>
              <a:rPr lang="it-IT" sz="1400" b="1" dirty="0">
                <a:solidFill>
                  <a:srgbClr val="04455D"/>
                </a:solidFill>
                <a:latin typeface="Arial"/>
              </a:rPr>
              <a:t> 2025</a:t>
            </a:r>
          </a:p>
          <a:p>
            <a:pPr algn="l" defTabSz="685800">
              <a:spcBef>
                <a:spcPts val="750"/>
              </a:spcBef>
            </a:pPr>
            <a:endParaRPr lang="it-IT" sz="1350" b="1" dirty="0">
              <a:solidFill>
                <a:srgbClr val="04455D"/>
              </a:solidFill>
              <a:latin typeface="Arial"/>
            </a:endParaRPr>
          </a:p>
        </p:txBody>
      </p:sp>
      <p:pic>
        <p:nvPicPr>
          <p:cNvPr id="1026" name="Picture 2">
            <a:extLst>
              <a:ext uri="{FF2B5EF4-FFF2-40B4-BE49-F238E27FC236}">
                <a16:creationId xmlns:a16="http://schemas.microsoft.com/office/drawing/2014/main" id="{73C43C14-4E10-4014-AF8D-B5C3010680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1" y="-451994"/>
            <a:ext cx="2982958" cy="2606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0673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143500"/>
          </a:xfrm>
          <a:prstGeom prst="rect">
            <a:avLst/>
          </a:prstGeom>
        </p:spPr>
      </p:pic>
      <p:sp>
        <p:nvSpPr>
          <p:cNvPr id="3" name="Text 0"/>
          <p:cNvSpPr/>
          <p:nvPr/>
        </p:nvSpPr>
        <p:spPr>
          <a:xfrm>
            <a:off x="447458" y="81376"/>
            <a:ext cx="6069995" cy="525785"/>
          </a:xfrm>
          <a:prstGeom prst="rect">
            <a:avLst/>
          </a:prstGeom>
          <a:noFill/>
          <a:ln/>
        </p:spPr>
        <p:txBody>
          <a:bodyPr wrap="none" lIns="0" tIns="0" rIns="0" bIns="0" rtlCol="0" anchor="t">
            <a:spAutoFit/>
          </a:bodyPr>
          <a:lstStyle/>
          <a:p>
            <a:pPr marL="0" indent="0" algn="l">
              <a:lnSpc>
                <a:spcPts val="4100"/>
              </a:lnSpc>
              <a:buNone/>
            </a:pPr>
            <a:r>
              <a:rPr lang="en-US" sz="3600" b="1" dirty="0">
                <a:solidFill>
                  <a:schemeClr val="accent2">
                    <a:lumMod val="40000"/>
                    <a:lumOff val="60000"/>
                  </a:schemeClr>
                </a:solidFill>
              </a:rPr>
              <a:t>Partnerships to Multiply Impact</a:t>
            </a:r>
            <a:endParaRPr lang="en-US" sz="3600" dirty="0">
              <a:solidFill>
                <a:schemeClr val="accent2">
                  <a:lumMod val="40000"/>
                  <a:lumOff val="60000"/>
                </a:schemeClr>
              </a:solidFill>
            </a:endParaRPr>
          </a:p>
        </p:txBody>
      </p:sp>
      <p:sp>
        <p:nvSpPr>
          <p:cNvPr id="5" name="Text 1"/>
          <p:cNvSpPr/>
          <p:nvPr/>
        </p:nvSpPr>
        <p:spPr>
          <a:xfrm>
            <a:off x="447458" y="706935"/>
            <a:ext cx="8175842" cy="413190"/>
          </a:xfrm>
          <a:prstGeom prst="rect">
            <a:avLst/>
          </a:prstGeom>
          <a:noFill/>
          <a:ln/>
        </p:spPr>
        <p:txBody>
          <a:bodyPr wrap="square" lIns="0" tIns="0" rIns="0" bIns="0" rtlCol="0" anchor="t">
            <a:spAutoFit/>
          </a:bodyPr>
          <a:lstStyle/>
          <a:p>
            <a:pPr marL="0" indent="0" algn="ctr">
              <a:lnSpc>
                <a:spcPts val="1600"/>
              </a:lnSpc>
              <a:buNone/>
            </a:pPr>
            <a:r>
              <a:rPr lang="en-US" sz="1600" i="1" dirty="0">
                <a:solidFill>
                  <a:schemeClr val="bg1">
                    <a:lumMod val="95000"/>
                  </a:schemeClr>
                </a:solidFill>
              </a:rPr>
              <a:t>No single institution can deliver the transformation required for climate adaptation and mitigation. We multiply impact through partnerships that transcend institutional and national boundaries.</a:t>
            </a:r>
          </a:p>
        </p:txBody>
      </p:sp>
      <p:sp>
        <p:nvSpPr>
          <p:cNvPr id="6" name="Shape 2"/>
          <p:cNvSpPr/>
          <p:nvPr/>
        </p:nvSpPr>
        <p:spPr>
          <a:xfrm>
            <a:off x="4371975" y="1429787"/>
            <a:ext cx="4557713" cy="758046"/>
          </a:xfrm>
          <a:prstGeom prst="rect">
            <a:avLst/>
          </a:prstGeom>
          <a:solidFill>
            <a:srgbClr val="C6C9B9">
              <a:alpha val="40000"/>
            </a:srgbClr>
          </a:solidFill>
          <a:ln/>
        </p:spPr>
        <p:txBody>
          <a:bodyPr/>
          <a:lstStyle/>
          <a:p>
            <a:endParaRPr lang="en-US"/>
          </a:p>
        </p:txBody>
      </p:sp>
      <p:pic>
        <p:nvPicPr>
          <p:cNvPr id="7" name="Image 2" descr="preencoded.png"/>
          <p:cNvPicPr>
            <a:picLocks noChangeAspect="1"/>
          </p:cNvPicPr>
          <p:nvPr/>
        </p:nvPicPr>
        <p:blipFill>
          <a:blip r:embed="rId4"/>
          <a:stretch>
            <a:fillRect/>
          </a:stretch>
        </p:blipFill>
        <p:spPr>
          <a:xfrm>
            <a:off x="4479131" y="1518706"/>
            <a:ext cx="214313" cy="171450"/>
          </a:xfrm>
          <a:prstGeom prst="rect">
            <a:avLst/>
          </a:prstGeom>
        </p:spPr>
      </p:pic>
      <p:sp>
        <p:nvSpPr>
          <p:cNvPr id="8" name="Text 3"/>
          <p:cNvSpPr/>
          <p:nvPr/>
        </p:nvSpPr>
        <p:spPr>
          <a:xfrm>
            <a:off x="4828263" y="1490647"/>
            <a:ext cx="1430263" cy="243656"/>
          </a:xfrm>
          <a:prstGeom prst="rect">
            <a:avLst/>
          </a:prstGeom>
          <a:noFill/>
          <a:ln/>
        </p:spPr>
        <p:txBody>
          <a:bodyPr wrap="square" lIns="0" tIns="0" rIns="0" bIns="0" rtlCol="0" anchor="t">
            <a:spAutoFit/>
          </a:bodyPr>
          <a:lstStyle/>
          <a:p>
            <a:pPr marL="0" indent="0" algn="l">
              <a:lnSpc>
                <a:spcPts val="1900"/>
              </a:lnSpc>
              <a:buNone/>
            </a:pPr>
            <a:r>
              <a:rPr lang="en-US" sz="1600" b="1" dirty="0">
                <a:solidFill>
                  <a:schemeClr val="accent2">
                    <a:lumMod val="40000"/>
                    <a:lumOff val="60000"/>
                  </a:schemeClr>
                </a:solidFill>
              </a:rPr>
              <a:t>Scale RUS Model</a:t>
            </a:r>
            <a:endParaRPr lang="en-US" sz="1600" dirty="0">
              <a:solidFill>
                <a:schemeClr val="accent2">
                  <a:lumMod val="40000"/>
                  <a:lumOff val="60000"/>
                </a:schemeClr>
              </a:solidFill>
            </a:endParaRPr>
          </a:p>
        </p:txBody>
      </p:sp>
      <p:sp>
        <p:nvSpPr>
          <p:cNvPr id="9" name="Text 4"/>
          <p:cNvSpPr/>
          <p:nvPr/>
        </p:nvSpPr>
        <p:spPr>
          <a:xfrm>
            <a:off x="4479131" y="1762110"/>
            <a:ext cx="4343400" cy="339998"/>
          </a:xfrm>
          <a:prstGeom prst="rect">
            <a:avLst/>
          </a:prstGeom>
          <a:noFill/>
          <a:ln/>
        </p:spPr>
        <p:txBody>
          <a:bodyPr wrap="square" lIns="0" tIns="0" rIns="0" bIns="0" rtlCol="0" anchor="t">
            <a:spAutoFit/>
          </a:bodyPr>
          <a:lstStyle/>
          <a:p>
            <a:pPr marL="0" indent="0" algn="l">
              <a:lnSpc>
                <a:spcPts val="1300"/>
              </a:lnSpc>
              <a:buNone/>
            </a:pPr>
            <a:r>
              <a:rPr lang="en-US" sz="1200" dirty="0">
                <a:solidFill>
                  <a:srgbClr val="2C2C2C"/>
                </a:solidFill>
              </a:rPr>
              <a:t>Extend RUS/RUS Piemonte framework to cross-regional and cross-border alliances, creating communities of practice.</a:t>
            </a:r>
            <a:endParaRPr lang="en-US" sz="1200" dirty="0"/>
          </a:p>
        </p:txBody>
      </p:sp>
      <p:sp>
        <p:nvSpPr>
          <p:cNvPr id="10" name="Shape 5"/>
          <p:cNvSpPr/>
          <p:nvPr/>
        </p:nvSpPr>
        <p:spPr>
          <a:xfrm>
            <a:off x="4371975" y="2397745"/>
            <a:ext cx="4557713" cy="759270"/>
          </a:xfrm>
          <a:prstGeom prst="rect">
            <a:avLst/>
          </a:prstGeom>
          <a:solidFill>
            <a:srgbClr val="C6C9B9">
              <a:alpha val="40000"/>
            </a:srgbClr>
          </a:solidFill>
          <a:ln/>
        </p:spPr>
        <p:txBody>
          <a:bodyPr/>
          <a:lstStyle/>
          <a:p>
            <a:endParaRPr lang="en-US"/>
          </a:p>
        </p:txBody>
      </p:sp>
      <p:pic>
        <p:nvPicPr>
          <p:cNvPr id="11" name="Image 3" descr="preencoded.png"/>
          <p:cNvPicPr>
            <a:picLocks noChangeAspect="1"/>
          </p:cNvPicPr>
          <p:nvPr/>
        </p:nvPicPr>
        <p:blipFill>
          <a:blip r:embed="rId5"/>
          <a:stretch>
            <a:fillRect/>
          </a:stretch>
        </p:blipFill>
        <p:spPr>
          <a:xfrm>
            <a:off x="4486275" y="2495933"/>
            <a:ext cx="171450" cy="171450"/>
          </a:xfrm>
          <a:prstGeom prst="rect">
            <a:avLst/>
          </a:prstGeom>
        </p:spPr>
      </p:pic>
      <p:sp>
        <p:nvSpPr>
          <p:cNvPr id="12" name="Text 6"/>
          <p:cNvSpPr/>
          <p:nvPr/>
        </p:nvSpPr>
        <p:spPr>
          <a:xfrm>
            <a:off x="4795014" y="2459830"/>
            <a:ext cx="1870961" cy="243656"/>
          </a:xfrm>
          <a:prstGeom prst="rect">
            <a:avLst/>
          </a:prstGeom>
          <a:noFill/>
          <a:ln/>
        </p:spPr>
        <p:txBody>
          <a:bodyPr wrap="square" lIns="0" tIns="0" rIns="0" bIns="0" rtlCol="0" anchor="t">
            <a:spAutoFit/>
          </a:bodyPr>
          <a:lstStyle/>
          <a:p>
            <a:pPr marL="0" indent="0" algn="l">
              <a:lnSpc>
                <a:spcPts val="1900"/>
              </a:lnSpc>
              <a:buNone/>
            </a:pPr>
            <a:r>
              <a:rPr lang="en-US" sz="1600" b="1" dirty="0">
                <a:solidFill>
                  <a:schemeClr val="accent2">
                    <a:lumMod val="40000"/>
                    <a:lumOff val="60000"/>
                  </a:schemeClr>
                </a:solidFill>
              </a:rPr>
              <a:t>Co-develop NbS Pilots</a:t>
            </a:r>
            <a:endParaRPr lang="en-US" sz="1600" dirty="0">
              <a:solidFill>
                <a:schemeClr val="accent2">
                  <a:lumMod val="40000"/>
                  <a:lumOff val="60000"/>
                </a:schemeClr>
              </a:solidFill>
            </a:endParaRPr>
          </a:p>
        </p:txBody>
      </p:sp>
      <p:sp>
        <p:nvSpPr>
          <p:cNvPr id="13" name="Text 7"/>
          <p:cNvSpPr/>
          <p:nvPr/>
        </p:nvSpPr>
        <p:spPr>
          <a:xfrm>
            <a:off x="4479131" y="2731292"/>
            <a:ext cx="4343400" cy="339998"/>
          </a:xfrm>
          <a:prstGeom prst="rect">
            <a:avLst/>
          </a:prstGeom>
          <a:noFill/>
          <a:ln/>
        </p:spPr>
        <p:txBody>
          <a:bodyPr wrap="square" lIns="0" tIns="0" rIns="0" bIns="0" rtlCol="0" anchor="t">
            <a:spAutoFit/>
          </a:bodyPr>
          <a:lstStyle/>
          <a:p>
            <a:pPr marL="0" indent="0" algn="l">
              <a:lnSpc>
                <a:spcPts val="1300"/>
              </a:lnSpc>
              <a:buNone/>
            </a:pPr>
            <a:r>
              <a:rPr lang="en-US" sz="1200" dirty="0">
                <a:solidFill>
                  <a:srgbClr val="2C2C2C"/>
                </a:solidFill>
              </a:rPr>
              <a:t>Partner with cities, SMEs, and schools using open data and monitoring protocols for shared learning and interoperability.</a:t>
            </a:r>
            <a:endParaRPr lang="en-US" sz="1200" dirty="0"/>
          </a:p>
        </p:txBody>
      </p:sp>
      <p:sp>
        <p:nvSpPr>
          <p:cNvPr id="14" name="Shape 8"/>
          <p:cNvSpPr/>
          <p:nvPr/>
        </p:nvSpPr>
        <p:spPr>
          <a:xfrm>
            <a:off x="4371975" y="3358611"/>
            <a:ext cx="4557713" cy="759271"/>
          </a:xfrm>
          <a:prstGeom prst="rect">
            <a:avLst/>
          </a:prstGeom>
          <a:solidFill>
            <a:srgbClr val="C6C9B9">
              <a:alpha val="40000"/>
            </a:srgbClr>
          </a:solidFill>
          <a:ln/>
        </p:spPr>
        <p:txBody>
          <a:bodyPr/>
          <a:lstStyle/>
          <a:p>
            <a:endParaRPr lang="en-US"/>
          </a:p>
        </p:txBody>
      </p:sp>
      <p:pic>
        <p:nvPicPr>
          <p:cNvPr id="15" name="Image 4" descr="preencoded.png"/>
          <p:cNvPicPr>
            <a:picLocks noChangeAspect="1"/>
          </p:cNvPicPr>
          <p:nvPr/>
        </p:nvPicPr>
        <p:blipFill>
          <a:blip r:embed="rId6"/>
          <a:stretch>
            <a:fillRect/>
          </a:stretch>
        </p:blipFill>
        <p:spPr>
          <a:xfrm>
            <a:off x="4479131" y="3444336"/>
            <a:ext cx="171450" cy="171450"/>
          </a:xfrm>
          <a:prstGeom prst="rect">
            <a:avLst/>
          </a:prstGeom>
        </p:spPr>
      </p:pic>
      <p:sp>
        <p:nvSpPr>
          <p:cNvPr id="16" name="Text 9"/>
          <p:cNvSpPr/>
          <p:nvPr/>
        </p:nvSpPr>
        <p:spPr>
          <a:xfrm>
            <a:off x="4795014" y="3420697"/>
            <a:ext cx="2000869" cy="243656"/>
          </a:xfrm>
          <a:prstGeom prst="rect">
            <a:avLst/>
          </a:prstGeom>
          <a:noFill/>
          <a:ln/>
        </p:spPr>
        <p:txBody>
          <a:bodyPr wrap="square" lIns="0" tIns="0" rIns="0" bIns="0" rtlCol="0" anchor="t">
            <a:spAutoFit/>
          </a:bodyPr>
          <a:lstStyle/>
          <a:p>
            <a:pPr marL="0" indent="0" algn="l">
              <a:lnSpc>
                <a:spcPts val="1900"/>
              </a:lnSpc>
              <a:buNone/>
            </a:pPr>
            <a:r>
              <a:rPr lang="en-US" sz="1600" b="1" dirty="0">
                <a:solidFill>
                  <a:schemeClr val="accent2">
                    <a:lumMod val="40000"/>
                    <a:lumOff val="60000"/>
                  </a:schemeClr>
                </a:solidFill>
              </a:rPr>
              <a:t>Expand Circularity Desk</a:t>
            </a:r>
            <a:endParaRPr lang="en-US" sz="1600" dirty="0">
              <a:solidFill>
                <a:schemeClr val="accent2">
                  <a:lumMod val="40000"/>
                  <a:lumOff val="60000"/>
                </a:schemeClr>
              </a:solidFill>
            </a:endParaRPr>
          </a:p>
        </p:txBody>
      </p:sp>
      <p:sp>
        <p:nvSpPr>
          <p:cNvPr id="17" name="Text 10"/>
          <p:cNvSpPr/>
          <p:nvPr/>
        </p:nvSpPr>
        <p:spPr>
          <a:xfrm>
            <a:off x="4479131" y="3692159"/>
            <a:ext cx="4343400" cy="339998"/>
          </a:xfrm>
          <a:prstGeom prst="rect">
            <a:avLst/>
          </a:prstGeom>
          <a:noFill/>
          <a:ln/>
        </p:spPr>
        <p:txBody>
          <a:bodyPr wrap="square" lIns="0" tIns="0" rIns="0" bIns="0" rtlCol="0" anchor="t">
            <a:spAutoFit/>
          </a:bodyPr>
          <a:lstStyle/>
          <a:p>
            <a:pPr marL="0" indent="0" algn="l">
              <a:lnSpc>
                <a:spcPts val="1300"/>
              </a:lnSpc>
              <a:buNone/>
            </a:pPr>
            <a:r>
              <a:rPr lang="en-US" sz="1200" dirty="0">
                <a:solidFill>
                  <a:srgbClr val="2C2C2C"/>
                </a:solidFill>
              </a:rPr>
              <a:t>Network of support for SMEs transitioning to resilience and circularity through university expertise and collaborative tools.</a:t>
            </a:r>
            <a:endParaRPr lang="en-US" sz="1200" dirty="0"/>
          </a:p>
        </p:txBody>
      </p:sp>
      <p:sp>
        <p:nvSpPr>
          <p:cNvPr id="18" name="Shape 11"/>
          <p:cNvSpPr/>
          <p:nvPr/>
        </p:nvSpPr>
        <p:spPr>
          <a:xfrm>
            <a:off x="4371975" y="4257639"/>
            <a:ext cx="4557713" cy="804485"/>
          </a:xfrm>
          <a:prstGeom prst="rect">
            <a:avLst/>
          </a:prstGeom>
          <a:solidFill>
            <a:srgbClr val="C6C9B9">
              <a:alpha val="40000"/>
            </a:srgbClr>
          </a:solidFill>
          <a:ln/>
        </p:spPr>
        <p:txBody>
          <a:bodyPr/>
          <a:lstStyle/>
          <a:p>
            <a:endParaRPr lang="en-US"/>
          </a:p>
        </p:txBody>
      </p:sp>
      <p:pic>
        <p:nvPicPr>
          <p:cNvPr id="19" name="Image 5" descr="preencoded.png"/>
          <p:cNvPicPr>
            <a:picLocks noChangeAspect="1"/>
          </p:cNvPicPr>
          <p:nvPr/>
        </p:nvPicPr>
        <p:blipFill>
          <a:blip r:embed="rId7"/>
          <a:stretch>
            <a:fillRect/>
          </a:stretch>
        </p:blipFill>
        <p:spPr>
          <a:xfrm>
            <a:off x="4504069" y="4407382"/>
            <a:ext cx="171450" cy="171450"/>
          </a:xfrm>
          <a:prstGeom prst="rect">
            <a:avLst/>
          </a:prstGeom>
        </p:spPr>
      </p:pic>
      <p:sp>
        <p:nvSpPr>
          <p:cNvPr id="20" name="Text 12"/>
          <p:cNvSpPr/>
          <p:nvPr/>
        </p:nvSpPr>
        <p:spPr>
          <a:xfrm>
            <a:off x="4795014" y="4360873"/>
            <a:ext cx="2343590" cy="243656"/>
          </a:xfrm>
          <a:prstGeom prst="rect">
            <a:avLst/>
          </a:prstGeom>
          <a:noFill/>
          <a:ln/>
        </p:spPr>
        <p:txBody>
          <a:bodyPr wrap="square" lIns="0" tIns="0" rIns="0" bIns="0" rtlCol="0" anchor="t">
            <a:spAutoFit/>
          </a:bodyPr>
          <a:lstStyle/>
          <a:p>
            <a:pPr marL="0" indent="0" algn="l">
              <a:lnSpc>
                <a:spcPts val="1900"/>
              </a:lnSpc>
              <a:buNone/>
            </a:pPr>
            <a:r>
              <a:rPr lang="en-US" sz="1600" b="1" dirty="0">
                <a:solidFill>
                  <a:schemeClr val="accent2">
                    <a:lumMod val="40000"/>
                    <a:lumOff val="60000"/>
                  </a:schemeClr>
                </a:solidFill>
              </a:rPr>
              <a:t>Open Science Collaboration</a:t>
            </a:r>
            <a:endParaRPr lang="en-US" sz="1600" dirty="0">
              <a:solidFill>
                <a:schemeClr val="accent2">
                  <a:lumMod val="40000"/>
                  <a:lumOff val="60000"/>
                </a:schemeClr>
              </a:solidFill>
            </a:endParaRPr>
          </a:p>
        </p:txBody>
      </p:sp>
      <p:sp>
        <p:nvSpPr>
          <p:cNvPr id="21" name="Text 13"/>
          <p:cNvSpPr/>
          <p:nvPr/>
        </p:nvSpPr>
        <p:spPr>
          <a:xfrm>
            <a:off x="4479131" y="4636401"/>
            <a:ext cx="4343400" cy="339998"/>
          </a:xfrm>
          <a:prstGeom prst="rect">
            <a:avLst/>
          </a:prstGeom>
          <a:noFill/>
          <a:ln/>
        </p:spPr>
        <p:txBody>
          <a:bodyPr wrap="square" lIns="0" tIns="0" rIns="0" bIns="0" rtlCol="0" anchor="t">
            <a:spAutoFit/>
          </a:bodyPr>
          <a:lstStyle/>
          <a:p>
            <a:pPr marL="0" indent="0" algn="l">
              <a:lnSpc>
                <a:spcPts val="1300"/>
              </a:lnSpc>
              <a:buNone/>
            </a:pPr>
            <a:r>
              <a:rPr lang="en-US" sz="1200" dirty="0">
                <a:solidFill>
                  <a:srgbClr val="2C2C2C"/>
                </a:solidFill>
              </a:rPr>
              <a:t>Mobility programs and challenge-based projects with shared tools, indicators, and frameworks for systemic transformation.</a:t>
            </a:r>
            <a:endParaRPr lang="en-US" sz="1200" dirty="0"/>
          </a:p>
        </p:txBody>
      </p:sp>
      <p:pic>
        <p:nvPicPr>
          <p:cNvPr id="24" name="Picture 23">
            <a:extLst>
              <a:ext uri="{FF2B5EF4-FFF2-40B4-BE49-F238E27FC236}">
                <a16:creationId xmlns:a16="http://schemas.microsoft.com/office/drawing/2014/main" id="{EF0CBBC8-3BB6-37D8-7ACB-A5C81F03E2DC}"/>
              </a:ext>
            </a:extLst>
          </p:cNvPr>
          <p:cNvPicPr>
            <a:picLocks noChangeAspect="1"/>
          </p:cNvPicPr>
          <p:nvPr/>
        </p:nvPicPr>
        <p:blipFill>
          <a:blip r:embed="rId8"/>
          <a:stretch>
            <a:fillRect/>
          </a:stretch>
        </p:blipFill>
        <p:spPr>
          <a:xfrm>
            <a:off x="485554" y="1404399"/>
            <a:ext cx="3470719" cy="3470719"/>
          </a:xfrm>
          <a:prstGeom prst="rect">
            <a:avLst/>
          </a:prstGeom>
        </p:spPr>
      </p:pic>
      <p:pic>
        <p:nvPicPr>
          <p:cNvPr id="23" name="Picture 2">
            <a:extLst>
              <a:ext uri="{FF2B5EF4-FFF2-40B4-BE49-F238E27FC236}">
                <a16:creationId xmlns:a16="http://schemas.microsoft.com/office/drawing/2014/main" id="{FE5D6FFF-E21C-40CB-BE11-4F7A641814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75167" y="3146481"/>
            <a:ext cx="726006" cy="773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9144000" cy="5143500"/>
          </a:xfrm>
          <a:prstGeom prst="rect">
            <a:avLst/>
          </a:prstGeom>
        </p:spPr>
      </p:pic>
      <p:sp>
        <p:nvSpPr>
          <p:cNvPr id="3" name="Text 0"/>
          <p:cNvSpPr/>
          <p:nvPr/>
        </p:nvSpPr>
        <p:spPr>
          <a:xfrm>
            <a:off x="400022" y="160279"/>
            <a:ext cx="8001000" cy="1051570"/>
          </a:xfrm>
          <a:prstGeom prst="rect">
            <a:avLst/>
          </a:prstGeom>
          <a:noFill/>
          <a:ln/>
        </p:spPr>
        <p:txBody>
          <a:bodyPr wrap="square" lIns="0" tIns="0" rIns="0" bIns="0" rtlCol="0" anchor="t">
            <a:spAutoFit/>
          </a:bodyPr>
          <a:lstStyle/>
          <a:p>
            <a:pPr marL="0" indent="0" algn="ctr">
              <a:lnSpc>
                <a:spcPts val="4100"/>
              </a:lnSpc>
              <a:buNone/>
            </a:pPr>
            <a:r>
              <a:rPr lang="en-US" sz="3600" b="1" dirty="0">
                <a:solidFill>
                  <a:schemeClr val="accent2">
                    <a:lumMod val="40000"/>
                    <a:lumOff val="60000"/>
                  </a:schemeClr>
                </a:solidFill>
              </a:rPr>
              <a:t>Universities as Strategic Actors </a:t>
            </a:r>
          </a:p>
          <a:p>
            <a:pPr marL="0" indent="0" algn="ctr">
              <a:lnSpc>
                <a:spcPts val="4100"/>
              </a:lnSpc>
              <a:buNone/>
            </a:pPr>
            <a:r>
              <a:rPr lang="en-US" sz="3600" b="1" dirty="0">
                <a:solidFill>
                  <a:schemeClr val="accent2">
                    <a:lumMod val="40000"/>
                    <a:lumOff val="60000"/>
                  </a:schemeClr>
                </a:solidFill>
              </a:rPr>
              <a:t>in the Transition</a:t>
            </a:r>
            <a:endParaRPr lang="en-US" sz="3600" dirty="0">
              <a:solidFill>
                <a:schemeClr val="accent2">
                  <a:lumMod val="40000"/>
                  <a:lumOff val="60000"/>
                </a:schemeClr>
              </a:solidFill>
            </a:endParaRPr>
          </a:p>
        </p:txBody>
      </p:sp>
      <p:sp>
        <p:nvSpPr>
          <p:cNvPr id="4" name="Text 1"/>
          <p:cNvSpPr/>
          <p:nvPr/>
        </p:nvSpPr>
        <p:spPr>
          <a:xfrm>
            <a:off x="571471" y="1291830"/>
            <a:ext cx="8001000" cy="471488"/>
          </a:xfrm>
          <a:prstGeom prst="rect">
            <a:avLst/>
          </a:prstGeom>
          <a:noFill/>
          <a:ln/>
        </p:spPr>
        <p:txBody>
          <a:bodyPr wrap="square" lIns="340233" tIns="0" rIns="340233" bIns="0" rtlCol="0" anchor="t">
            <a:spAutoFit/>
          </a:bodyPr>
          <a:lstStyle/>
          <a:p>
            <a:pPr marL="0" indent="0" algn="ctr">
              <a:lnSpc>
                <a:spcPts val="1900"/>
              </a:lnSpc>
              <a:buNone/>
            </a:pPr>
            <a:r>
              <a:rPr lang="en-US" sz="1400" b="1" i="1" dirty="0">
                <a:solidFill>
                  <a:schemeClr val="accent2">
                    <a:lumMod val="40000"/>
                    <a:lumOff val="60000"/>
                  </a:schemeClr>
                </a:solidFill>
              </a:rPr>
              <a:t>Climate adaptation and mitigation require collective action and societal learning—precisely the domains where universities have comparative advantage and institutional mission.</a:t>
            </a:r>
          </a:p>
        </p:txBody>
      </p:sp>
      <p:sp>
        <p:nvSpPr>
          <p:cNvPr id="5" name="Shape 2"/>
          <p:cNvSpPr/>
          <p:nvPr/>
        </p:nvSpPr>
        <p:spPr>
          <a:xfrm>
            <a:off x="571500" y="2000250"/>
            <a:ext cx="2547919" cy="2155961"/>
          </a:xfrm>
          <a:prstGeom prst="rect">
            <a:avLst/>
          </a:prstGeom>
          <a:solidFill>
            <a:srgbClr val="F2EAE2">
              <a:alpha val="60000"/>
            </a:srgbClr>
          </a:solidFill>
          <a:ln/>
        </p:spPr>
        <p:txBody>
          <a:bodyPr/>
          <a:lstStyle/>
          <a:p>
            <a:endParaRPr lang="en-US"/>
          </a:p>
        </p:txBody>
      </p:sp>
      <p:pic>
        <p:nvPicPr>
          <p:cNvPr id="6" name="Image 1" descr="preencoded.png"/>
          <p:cNvPicPr>
            <a:picLocks noChangeAspect="1"/>
          </p:cNvPicPr>
          <p:nvPr/>
        </p:nvPicPr>
        <p:blipFill>
          <a:blip r:embed="rId4"/>
          <a:stretch>
            <a:fillRect/>
          </a:stretch>
        </p:blipFill>
        <p:spPr>
          <a:xfrm>
            <a:off x="1631147" y="2178844"/>
            <a:ext cx="428625" cy="342900"/>
          </a:xfrm>
          <a:prstGeom prst="rect">
            <a:avLst/>
          </a:prstGeom>
        </p:spPr>
      </p:pic>
      <p:sp>
        <p:nvSpPr>
          <p:cNvPr id="7" name="Text 3"/>
          <p:cNvSpPr/>
          <p:nvPr/>
        </p:nvSpPr>
        <p:spPr>
          <a:xfrm>
            <a:off x="1017990" y="2628900"/>
            <a:ext cx="1654940" cy="272510"/>
          </a:xfrm>
          <a:prstGeom prst="rect">
            <a:avLst/>
          </a:prstGeom>
          <a:noFill/>
          <a:ln/>
        </p:spPr>
        <p:txBody>
          <a:bodyPr wrap="none" lIns="0" tIns="0" rIns="0" bIns="0" rtlCol="0" anchor="t">
            <a:spAutoFit/>
          </a:bodyPr>
          <a:lstStyle/>
          <a:p>
            <a:pPr marL="0" indent="0" algn="ctr">
              <a:lnSpc>
                <a:spcPts val="2200"/>
              </a:lnSpc>
              <a:buNone/>
            </a:pPr>
            <a:r>
              <a:rPr lang="en-US" b="1" dirty="0">
                <a:solidFill>
                  <a:schemeClr val="accent5">
                    <a:lumMod val="75000"/>
                  </a:schemeClr>
                </a:solidFill>
              </a:rPr>
              <a:t>Build Green Skills</a:t>
            </a:r>
            <a:endParaRPr lang="en-US" dirty="0">
              <a:solidFill>
                <a:schemeClr val="accent5">
                  <a:lumMod val="75000"/>
                </a:schemeClr>
              </a:solidFill>
            </a:endParaRPr>
          </a:p>
        </p:txBody>
      </p:sp>
      <p:sp>
        <p:nvSpPr>
          <p:cNvPr id="8" name="Text 4"/>
          <p:cNvSpPr/>
          <p:nvPr/>
        </p:nvSpPr>
        <p:spPr>
          <a:xfrm>
            <a:off x="714361" y="3078230"/>
            <a:ext cx="2190731" cy="897682"/>
          </a:xfrm>
          <a:prstGeom prst="rect">
            <a:avLst/>
          </a:prstGeom>
          <a:noFill/>
          <a:ln/>
        </p:spPr>
        <p:txBody>
          <a:bodyPr wrap="square" lIns="0" tIns="0" rIns="0" bIns="0" rtlCol="0" anchor="t">
            <a:spAutoFit/>
          </a:bodyPr>
          <a:lstStyle/>
          <a:p>
            <a:pPr marL="0" indent="0" algn="ctr">
              <a:lnSpc>
                <a:spcPts val="1400"/>
              </a:lnSpc>
              <a:buNone/>
            </a:pPr>
            <a:r>
              <a:rPr lang="en-US" sz="1300" dirty="0">
                <a:solidFill>
                  <a:srgbClr val="2C2C2C"/>
                </a:solidFill>
              </a:rPr>
              <a:t>Prepare new generations to manage change and seize opportunities in the emerging green economy through interdisciplinary education.</a:t>
            </a:r>
            <a:endParaRPr lang="en-US" sz="1300" dirty="0"/>
          </a:p>
        </p:txBody>
      </p:sp>
      <p:sp>
        <p:nvSpPr>
          <p:cNvPr id="9" name="Shape 5"/>
          <p:cNvSpPr/>
          <p:nvPr/>
        </p:nvSpPr>
        <p:spPr>
          <a:xfrm>
            <a:off x="3298013" y="2000250"/>
            <a:ext cx="2547947" cy="2155961"/>
          </a:xfrm>
          <a:prstGeom prst="rect">
            <a:avLst/>
          </a:prstGeom>
          <a:solidFill>
            <a:srgbClr val="F2EAE2">
              <a:alpha val="60000"/>
            </a:srgbClr>
          </a:solidFill>
          <a:ln/>
        </p:spPr>
        <p:txBody>
          <a:bodyPr/>
          <a:lstStyle/>
          <a:p>
            <a:endParaRPr lang="en-US"/>
          </a:p>
        </p:txBody>
      </p:sp>
      <p:pic>
        <p:nvPicPr>
          <p:cNvPr id="10" name="Image 2" descr="preencoded.png"/>
          <p:cNvPicPr>
            <a:picLocks noChangeAspect="1"/>
          </p:cNvPicPr>
          <p:nvPr/>
        </p:nvPicPr>
        <p:blipFill>
          <a:blip r:embed="rId5"/>
          <a:stretch>
            <a:fillRect/>
          </a:stretch>
        </p:blipFill>
        <p:spPr>
          <a:xfrm>
            <a:off x="4400522" y="2178844"/>
            <a:ext cx="342900" cy="342900"/>
          </a:xfrm>
          <a:prstGeom prst="rect">
            <a:avLst/>
          </a:prstGeom>
        </p:spPr>
      </p:pic>
      <p:sp>
        <p:nvSpPr>
          <p:cNvPr id="11" name="Text 6"/>
          <p:cNvSpPr/>
          <p:nvPr/>
        </p:nvSpPr>
        <p:spPr>
          <a:xfrm>
            <a:off x="3476606" y="2628900"/>
            <a:ext cx="2190759" cy="554639"/>
          </a:xfrm>
          <a:prstGeom prst="rect">
            <a:avLst/>
          </a:prstGeom>
          <a:noFill/>
          <a:ln/>
        </p:spPr>
        <p:txBody>
          <a:bodyPr wrap="square" lIns="0" tIns="0" rIns="0" bIns="0" rtlCol="0" anchor="t">
            <a:spAutoFit/>
          </a:bodyPr>
          <a:lstStyle/>
          <a:p>
            <a:pPr marL="0" indent="0" algn="ctr">
              <a:lnSpc>
                <a:spcPts val="2200"/>
              </a:lnSpc>
              <a:buNone/>
            </a:pPr>
            <a:r>
              <a:rPr lang="en-US" b="1" dirty="0">
                <a:solidFill>
                  <a:schemeClr val="accent5">
                    <a:lumMod val="75000"/>
                  </a:schemeClr>
                </a:solidFill>
              </a:rPr>
              <a:t>Test Nature-Based Solutions</a:t>
            </a:r>
            <a:endParaRPr lang="en-US" dirty="0">
              <a:solidFill>
                <a:schemeClr val="accent5">
                  <a:lumMod val="75000"/>
                </a:schemeClr>
              </a:solidFill>
            </a:endParaRPr>
          </a:p>
        </p:txBody>
      </p:sp>
      <p:sp>
        <p:nvSpPr>
          <p:cNvPr id="12" name="Text 7"/>
          <p:cNvSpPr/>
          <p:nvPr/>
        </p:nvSpPr>
        <p:spPr>
          <a:xfrm>
            <a:off x="3476592" y="3196371"/>
            <a:ext cx="2190759" cy="897682"/>
          </a:xfrm>
          <a:prstGeom prst="rect">
            <a:avLst/>
          </a:prstGeom>
          <a:noFill/>
          <a:ln/>
        </p:spPr>
        <p:txBody>
          <a:bodyPr wrap="square" lIns="0" tIns="0" rIns="0" bIns="0" rtlCol="0" anchor="t">
            <a:spAutoFit/>
          </a:bodyPr>
          <a:lstStyle/>
          <a:p>
            <a:pPr marL="0" indent="0" algn="ctr">
              <a:lnSpc>
                <a:spcPts val="1400"/>
              </a:lnSpc>
              <a:buNone/>
            </a:pPr>
            <a:r>
              <a:rPr lang="en-US" sz="1300" dirty="0">
                <a:solidFill>
                  <a:srgbClr val="2C2C2C"/>
                </a:solidFill>
              </a:rPr>
              <a:t>Generate evidence for scaling through research infrastructure and living laboratories that prototype and monitor interventions.</a:t>
            </a:r>
            <a:endParaRPr lang="en-US" sz="1300" dirty="0"/>
          </a:p>
        </p:txBody>
      </p:sp>
      <p:sp>
        <p:nvSpPr>
          <p:cNvPr id="13" name="Shape 8"/>
          <p:cNvSpPr/>
          <p:nvPr/>
        </p:nvSpPr>
        <p:spPr>
          <a:xfrm>
            <a:off x="6024553" y="2000250"/>
            <a:ext cx="2547919" cy="2155961"/>
          </a:xfrm>
          <a:prstGeom prst="rect">
            <a:avLst/>
          </a:prstGeom>
          <a:solidFill>
            <a:srgbClr val="F2EAE2">
              <a:alpha val="60000"/>
            </a:srgbClr>
          </a:solidFill>
          <a:ln/>
        </p:spPr>
        <p:txBody>
          <a:bodyPr/>
          <a:lstStyle/>
          <a:p>
            <a:endParaRPr lang="en-US"/>
          </a:p>
        </p:txBody>
      </p:sp>
      <p:pic>
        <p:nvPicPr>
          <p:cNvPr id="14" name="Image 3" descr="preencoded.png"/>
          <p:cNvPicPr>
            <a:picLocks noChangeAspect="1"/>
          </p:cNvPicPr>
          <p:nvPr/>
        </p:nvPicPr>
        <p:blipFill>
          <a:blip r:embed="rId6"/>
          <a:stretch>
            <a:fillRect/>
          </a:stretch>
        </p:blipFill>
        <p:spPr>
          <a:xfrm>
            <a:off x="7084200" y="2178844"/>
            <a:ext cx="428625" cy="342900"/>
          </a:xfrm>
          <a:prstGeom prst="rect">
            <a:avLst/>
          </a:prstGeom>
        </p:spPr>
      </p:pic>
      <p:sp>
        <p:nvSpPr>
          <p:cNvPr id="15" name="Text 9"/>
          <p:cNvSpPr/>
          <p:nvPr/>
        </p:nvSpPr>
        <p:spPr>
          <a:xfrm>
            <a:off x="6203147" y="2628900"/>
            <a:ext cx="2190731" cy="554639"/>
          </a:xfrm>
          <a:prstGeom prst="rect">
            <a:avLst/>
          </a:prstGeom>
          <a:noFill/>
          <a:ln/>
        </p:spPr>
        <p:txBody>
          <a:bodyPr wrap="square" lIns="0" tIns="0" rIns="0" bIns="0" rtlCol="0" anchor="t">
            <a:spAutoFit/>
          </a:bodyPr>
          <a:lstStyle/>
          <a:p>
            <a:pPr marL="0" indent="0" algn="ctr">
              <a:lnSpc>
                <a:spcPts val="2200"/>
              </a:lnSpc>
              <a:buNone/>
            </a:pPr>
            <a:r>
              <a:rPr lang="en-US" b="1" dirty="0">
                <a:solidFill>
                  <a:schemeClr val="accent5">
                    <a:lumMod val="75000"/>
                  </a:schemeClr>
                </a:solidFill>
              </a:rPr>
              <a:t>Grow Culture of Sustainability</a:t>
            </a:r>
            <a:endParaRPr lang="en-US" dirty="0">
              <a:solidFill>
                <a:schemeClr val="accent5">
                  <a:lumMod val="75000"/>
                </a:schemeClr>
              </a:solidFill>
            </a:endParaRPr>
          </a:p>
        </p:txBody>
      </p:sp>
      <p:sp>
        <p:nvSpPr>
          <p:cNvPr id="16" name="Text 10"/>
          <p:cNvSpPr/>
          <p:nvPr/>
        </p:nvSpPr>
        <p:spPr>
          <a:xfrm>
            <a:off x="6203146" y="3216202"/>
            <a:ext cx="2190731" cy="897682"/>
          </a:xfrm>
          <a:prstGeom prst="rect">
            <a:avLst/>
          </a:prstGeom>
          <a:noFill/>
          <a:ln/>
        </p:spPr>
        <p:txBody>
          <a:bodyPr wrap="square" lIns="0" tIns="0" rIns="0" bIns="0" rtlCol="0" anchor="t">
            <a:spAutoFit/>
          </a:bodyPr>
          <a:lstStyle/>
          <a:p>
            <a:pPr marL="0" indent="0" algn="ctr">
              <a:lnSpc>
                <a:spcPts val="1400"/>
              </a:lnSpc>
              <a:buNone/>
            </a:pPr>
            <a:r>
              <a:rPr lang="en-US" sz="1300" dirty="0">
                <a:solidFill>
                  <a:srgbClr val="2C2C2C"/>
                </a:solidFill>
              </a:rPr>
              <a:t>Reduce polarization and strengthen social capital for collective action through engagement that shifts norms and builds capacity.</a:t>
            </a:r>
            <a:endParaRPr lang="en-US" sz="1300" dirty="0"/>
          </a:p>
        </p:txBody>
      </p:sp>
      <p:sp>
        <p:nvSpPr>
          <p:cNvPr id="17" name="Shape 11"/>
          <p:cNvSpPr/>
          <p:nvPr/>
        </p:nvSpPr>
        <p:spPr>
          <a:xfrm>
            <a:off x="476597" y="4341761"/>
            <a:ext cx="8001000" cy="666397"/>
          </a:xfrm>
          <a:prstGeom prst="rect">
            <a:avLst/>
          </a:prstGeom>
          <a:solidFill>
            <a:srgbClr val="C58A7A">
              <a:alpha val="30000"/>
            </a:srgbClr>
          </a:solidFill>
          <a:ln/>
        </p:spPr>
        <p:txBody>
          <a:bodyPr/>
          <a:lstStyle/>
          <a:p>
            <a:endParaRPr lang="en-US"/>
          </a:p>
        </p:txBody>
      </p:sp>
      <p:sp>
        <p:nvSpPr>
          <p:cNvPr id="18" name="Text 12"/>
          <p:cNvSpPr/>
          <p:nvPr/>
        </p:nvSpPr>
        <p:spPr>
          <a:xfrm>
            <a:off x="1106879" y="4470060"/>
            <a:ext cx="6740435" cy="346249"/>
          </a:xfrm>
          <a:prstGeom prst="rect">
            <a:avLst/>
          </a:prstGeom>
          <a:noFill/>
          <a:ln/>
        </p:spPr>
        <p:txBody>
          <a:bodyPr wrap="none" lIns="0" tIns="0" rIns="0" bIns="0" rtlCol="0" anchor="t">
            <a:spAutoFit/>
          </a:bodyPr>
          <a:lstStyle/>
          <a:p>
            <a:pPr marL="0" indent="0" algn="ctr">
              <a:lnSpc>
                <a:spcPts val="2700"/>
              </a:lnSpc>
              <a:buNone/>
            </a:pPr>
            <a:r>
              <a:rPr lang="en-US" sz="2400" b="1" dirty="0">
                <a:solidFill>
                  <a:schemeClr val="accent3">
                    <a:lumMod val="20000"/>
                    <a:lumOff val="80000"/>
                  </a:schemeClr>
                </a:solidFill>
              </a:rPr>
              <a:t>Knowledge + Cooperation = Pathway to Agenda 2030</a:t>
            </a:r>
            <a:endParaRPr lang="en-US" sz="2400" dirty="0">
              <a:solidFill>
                <a:schemeClr val="accent3">
                  <a:lumMod val="20000"/>
                  <a:lumOff val="80000"/>
                </a:schemeClr>
              </a:solidFill>
            </a:endParaRPr>
          </a:p>
        </p:txBody>
      </p:sp>
      <p:sp>
        <p:nvSpPr>
          <p:cNvPr id="19" name="Text 13"/>
          <p:cNvSpPr/>
          <p:nvPr/>
        </p:nvSpPr>
        <p:spPr>
          <a:xfrm>
            <a:off x="750095" y="4927736"/>
            <a:ext cx="7727502" cy="194540"/>
          </a:xfrm>
          <a:prstGeom prst="rect">
            <a:avLst/>
          </a:prstGeom>
          <a:noFill/>
          <a:ln/>
        </p:spPr>
        <p:txBody>
          <a:bodyPr wrap="square" lIns="0" tIns="0" rIns="0" bIns="0" rtlCol="0" anchor="t">
            <a:spAutoFit/>
          </a:bodyPr>
          <a:lstStyle/>
          <a:p>
            <a:pPr marL="0" indent="0" algn="just">
              <a:lnSpc>
                <a:spcPts val="1600"/>
              </a:lnSpc>
              <a:buNone/>
            </a:pPr>
            <a:endParaRPr lang="en-US" sz="1200" dirty="0">
              <a:solidFill>
                <a:schemeClr val="accent3">
                  <a:lumMod val="20000"/>
                  <a:lumOff val="80000"/>
                </a:schemeClr>
              </a:solidFill>
            </a:endParaRPr>
          </a:p>
        </p:txBody>
      </p:sp>
      <p:pic>
        <p:nvPicPr>
          <p:cNvPr id="21" name="Picture 2">
            <a:extLst>
              <a:ext uri="{FF2B5EF4-FFF2-40B4-BE49-F238E27FC236}">
                <a16:creationId xmlns:a16="http://schemas.microsoft.com/office/drawing/2014/main" id="{1886D28D-A94C-4C05-8B56-C91760EDBF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7387" y="-419682"/>
            <a:ext cx="1692979" cy="147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 y="0"/>
            <a:ext cx="9144000" cy="5143500"/>
          </a:xfrm>
          <a:prstGeom prst="rect">
            <a:avLst/>
          </a:prstGeom>
        </p:spPr>
      </p:pic>
      <p:sp>
        <p:nvSpPr>
          <p:cNvPr id="3" name="Text 0"/>
          <p:cNvSpPr/>
          <p:nvPr/>
        </p:nvSpPr>
        <p:spPr>
          <a:xfrm>
            <a:off x="565943" y="812031"/>
            <a:ext cx="7986995" cy="525785"/>
          </a:xfrm>
          <a:prstGeom prst="rect">
            <a:avLst/>
          </a:prstGeom>
          <a:noFill/>
          <a:ln/>
        </p:spPr>
        <p:txBody>
          <a:bodyPr wrap="none" lIns="0" tIns="0" rIns="0" bIns="0" rtlCol="0" anchor="t">
            <a:spAutoFit/>
          </a:bodyPr>
          <a:lstStyle/>
          <a:p>
            <a:pPr marL="0" indent="0" algn="ctr">
              <a:lnSpc>
                <a:spcPts val="4100"/>
              </a:lnSpc>
              <a:buNone/>
            </a:pPr>
            <a:r>
              <a:rPr lang="en-US" sz="3600" b="1" dirty="0">
                <a:solidFill>
                  <a:schemeClr val="accent2">
                    <a:lumMod val="40000"/>
                    <a:lumOff val="60000"/>
                  </a:schemeClr>
                </a:solidFill>
              </a:rPr>
              <a:t>Join Us in Co-Creating Resilient Pathways!</a:t>
            </a:r>
            <a:endParaRPr lang="en-US" sz="3600" dirty="0">
              <a:solidFill>
                <a:schemeClr val="accent2">
                  <a:lumMod val="40000"/>
                  <a:lumOff val="60000"/>
                </a:schemeClr>
              </a:solidFill>
            </a:endParaRPr>
          </a:p>
        </p:txBody>
      </p:sp>
      <p:sp>
        <p:nvSpPr>
          <p:cNvPr id="5" name="Shape 2"/>
          <p:cNvSpPr/>
          <p:nvPr/>
        </p:nvSpPr>
        <p:spPr>
          <a:xfrm>
            <a:off x="571500" y="1625231"/>
            <a:ext cx="2571750" cy="1417253"/>
          </a:xfrm>
          <a:prstGeom prst="rect">
            <a:avLst/>
          </a:prstGeom>
          <a:solidFill>
            <a:srgbClr val="F2EAE2">
              <a:alpha val="60000"/>
            </a:srgbClr>
          </a:solidFill>
          <a:ln/>
        </p:spPr>
        <p:txBody>
          <a:bodyPr/>
          <a:lstStyle/>
          <a:p>
            <a:endParaRPr lang="en-US"/>
          </a:p>
        </p:txBody>
      </p:sp>
      <p:pic>
        <p:nvPicPr>
          <p:cNvPr id="6" name="Image 1" descr="preencoded.png"/>
          <p:cNvPicPr>
            <a:picLocks noChangeAspect="1"/>
          </p:cNvPicPr>
          <p:nvPr/>
        </p:nvPicPr>
        <p:blipFill>
          <a:blip r:embed="rId4"/>
          <a:stretch>
            <a:fillRect/>
          </a:stretch>
        </p:blipFill>
        <p:spPr>
          <a:xfrm>
            <a:off x="1744861" y="1768106"/>
            <a:ext cx="225028" cy="257175"/>
          </a:xfrm>
          <a:prstGeom prst="rect">
            <a:avLst/>
          </a:prstGeom>
        </p:spPr>
      </p:pic>
      <p:sp>
        <p:nvSpPr>
          <p:cNvPr id="7" name="Text 3"/>
          <p:cNvSpPr/>
          <p:nvPr/>
        </p:nvSpPr>
        <p:spPr>
          <a:xfrm>
            <a:off x="874477" y="2096719"/>
            <a:ext cx="1965795" cy="243656"/>
          </a:xfrm>
          <a:prstGeom prst="rect">
            <a:avLst/>
          </a:prstGeom>
          <a:noFill/>
          <a:ln/>
        </p:spPr>
        <p:txBody>
          <a:bodyPr wrap="none" lIns="0" tIns="0" rIns="0" bIns="0" rtlCol="0" anchor="t">
            <a:spAutoFit/>
          </a:bodyPr>
          <a:lstStyle/>
          <a:p>
            <a:pPr marL="0" indent="0" algn="ctr">
              <a:lnSpc>
                <a:spcPts val="1900"/>
              </a:lnSpc>
              <a:buNone/>
            </a:pPr>
            <a:r>
              <a:rPr lang="en-US" sz="1600" b="1" dirty="0">
                <a:solidFill>
                  <a:srgbClr val="C58A7A"/>
                </a:solidFill>
              </a:rPr>
              <a:t>Research Collaboration</a:t>
            </a:r>
            <a:endParaRPr lang="en-US" sz="1600" dirty="0"/>
          </a:p>
        </p:txBody>
      </p:sp>
      <p:sp>
        <p:nvSpPr>
          <p:cNvPr id="8" name="Text 4"/>
          <p:cNvSpPr/>
          <p:nvPr/>
        </p:nvSpPr>
        <p:spPr>
          <a:xfrm>
            <a:off x="714375" y="2389612"/>
            <a:ext cx="2286000" cy="672556"/>
          </a:xfrm>
          <a:prstGeom prst="rect">
            <a:avLst/>
          </a:prstGeom>
          <a:noFill/>
          <a:ln/>
        </p:spPr>
        <p:txBody>
          <a:bodyPr wrap="square" lIns="0" tIns="0" rIns="0" bIns="0" rtlCol="0" anchor="t">
            <a:spAutoFit/>
          </a:bodyPr>
          <a:lstStyle/>
          <a:p>
            <a:pPr marL="0" indent="0" algn="ctr">
              <a:lnSpc>
                <a:spcPts val="1300"/>
              </a:lnSpc>
              <a:buNone/>
            </a:pPr>
            <a:r>
              <a:rPr lang="en-US" sz="1400" dirty="0">
                <a:solidFill>
                  <a:srgbClr val="2C2C2C"/>
                </a:solidFill>
              </a:rPr>
              <a:t>Joint projects on nature-based solutions, climate adaptation and mitigation, and sustainability transitions</a:t>
            </a:r>
            <a:endParaRPr lang="en-US" sz="1400" dirty="0"/>
          </a:p>
        </p:txBody>
      </p:sp>
      <p:sp>
        <p:nvSpPr>
          <p:cNvPr id="9" name="Shape 5"/>
          <p:cNvSpPr/>
          <p:nvPr/>
        </p:nvSpPr>
        <p:spPr>
          <a:xfrm>
            <a:off x="3286125" y="1625231"/>
            <a:ext cx="2571750" cy="1417253"/>
          </a:xfrm>
          <a:prstGeom prst="rect">
            <a:avLst/>
          </a:prstGeom>
          <a:solidFill>
            <a:srgbClr val="F2EAE2">
              <a:alpha val="60000"/>
            </a:srgbClr>
          </a:solidFill>
          <a:ln/>
        </p:spPr>
        <p:txBody>
          <a:bodyPr/>
          <a:lstStyle/>
          <a:p>
            <a:endParaRPr lang="en-US"/>
          </a:p>
        </p:txBody>
      </p:sp>
      <p:pic>
        <p:nvPicPr>
          <p:cNvPr id="10" name="Image 2" descr="preencoded.png"/>
          <p:cNvPicPr>
            <a:picLocks noChangeAspect="1"/>
          </p:cNvPicPr>
          <p:nvPr/>
        </p:nvPicPr>
        <p:blipFill>
          <a:blip r:embed="rId5"/>
          <a:stretch>
            <a:fillRect/>
          </a:stretch>
        </p:blipFill>
        <p:spPr>
          <a:xfrm>
            <a:off x="4443413" y="1768106"/>
            <a:ext cx="257175" cy="257175"/>
          </a:xfrm>
          <a:prstGeom prst="rect">
            <a:avLst/>
          </a:prstGeom>
        </p:spPr>
      </p:pic>
      <p:sp>
        <p:nvSpPr>
          <p:cNvPr id="11" name="Text 6"/>
          <p:cNvSpPr/>
          <p:nvPr/>
        </p:nvSpPr>
        <p:spPr>
          <a:xfrm>
            <a:off x="3393793" y="2096719"/>
            <a:ext cx="2356415" cy="243656"/>
          </a:xfrm>
          <a:prstGeom prst="rect">
            <a:avLst/>
          </a:prstGeom>
          <a:noFill/>
          <a:ln/>
        </p:spPr>
        <p:txBody>
          <a:bodyPr wrap="none" lIns="0" tIns="0" rIns="0" bIns="0" rtlCol="0" anchor="t">
            <a:spAutoFit/>
          </a:bodyPr>
          <a:lstStyle/>
          <a:p>
            <a:pPr marL="0" indent="0" algn="ctr">
              <a:lnSpc>
                <a:spcPts val="1900"/>
              </a:lnSpc>
              <a:buNone/>
            </a:pPr>
            <a:r>
              <a:rPr lang="en-US" sz="1600" b="1" dirty="0">
                <a:solidFill>
                  <a:srgbClr val="C58A7A"/>
                </a:solidFill>
              </a:rPr>
              <a:t>Student &amp; Faculty Exchange</a:t>
            </a:r>
            <a:endParaRPr lang="en-US" sz="1600" dirty="0"/>
          </a:p>
        </p:txBody>
      </p:sp>
      <p:sp>
        <p:nvSpPr>
          <p:cNvPr id="12" name="Text 7"/>
          <p:cNvSpPr/>
          <p:nvPr/>
        </p:nvSpPr>
        <p:spPr>
          <a:xfrm>
            <a:off x="3429000" y="2389612"/>
            <a:ext cx="2286000" cy="505844"/>
          </a:xfrm>
          <a:prstGeom prst="rect">
            <a:avLst/>
          </a:prstGeom>
          <a:noFill/>
          <a:ln/>
        </p:spPr>
        <p:txBody>
          <a:bodyPr wrap="square" lIns="0" tIns="0" rIns="0" bIns="0" rtlCol="0" anchor="t">
            <a:spAutoFit/>
          </a:bodyPr>
          <a:lstStyle/>
          <a:p>
            <a:pPr marL="0" indent="0" algn="ctr">
              <a:lnSpc>
                <a:spcPts val="1300"/>
              </a:lnSpc>
              <a:buNone/>
            </a:pPr>
            <a:r>
              <a:rPr lang="en-US" sz="1400" dirty="0">
                <a:solidFill>
                  <a:srgbClr val="2C2C2C"/>
                </a:solidFill>
              </a:rPr>
              <a:t>Mobility programs connecting our living laboratories and field research sites</a:t>
            </a:r>
            <a:endParaRPr lang="en-US" sz="1400" dirty="0"/>
          </a:p>
        </p:txBody>
      </p:sp>
      <p:sp>
        <p:nvSpPr>
          <p:cNvPr id="13" name="Shape 8"/>
          <p:cNvSpPr/>
          <p:nvPr/>
        </p:nvSpPr>
        <p:spPr>
          <a:xfrm>
            <a:off x="6000750" y="1625231"/>
            <a:ext cx="2571750" cy="1417253"/>
          </a:xfrm>
          <a:prstGeom prst="rect">
            <a:avLst/>
          </a:prstGeom>
          <a:solidFill>
            <a:srgbClr val="F2EAE2">
              <a:alpha val="60000"/>
            </a:srgbClr>
          </a:solidFill>
          <a:ln/>
        </p:spPr>
        <p:txBody>
          <a:bodyPr/>
          <a:lstStyle/>
          <a:p>
            <a:endParaRPr lang="en-US"/>
          </a:p>
        </p:txBody>
      </p:sp>
      <p:pic>
        <p:nvPicPr>
          <p:cNvPr id="14" name="Image 3" descr="preencoded.png"/>
          <p:cNvPicPr>
            <a:picLocks noChangeAspect="1"/>
          </p:cNvPicPr>
          <p:nvPr/>
        </p:nvPicPr>
        <p:blipFill>
          <a:blip r:embed="rId6"/>
          <a:stretch>
            <a:fillRect/>
          </a:stretch>
        </p:blipFill>
        <p:spPr>
          <a:xfrm>
            <a:off x="7174111" y="1768106"/>
            <a:ext cx="225028" cy="257175"/>
          </a:xfrm>
          <a:prstGeom prst="rect">
            <a:avLst/>
          </a:prstGeom>
        </p:spPr>
      </p:pic>
      <p:sp>
        <p:nvSpPr>
          <p:cNvPr id="15" name="Text 9"/>
          <p:cNvSpPr/>
          <p:nvPr/>
        </p:nvSpPr>
        <p:spPr>
          <a:xfrm>
            <a:off x="6470664" y="2096719"/>
            <a:ext cx="1631922" cy="243656"/>
          </a:xfrm>
          <a:prstGeom prst="rect">
            <a:avLst/>
          </a:prstGeom>
          <a:noFill/>
          <a:ln/>
        </p:spPr>
        <p:txBody>
          <a:bodyPr wrap="none" lIns="0" tIns="0" rIns="0" bIns="0" rtlCol="0" anchor="t">
            <a:spAutoFit/>
          </a:bodyPr>
          <a:lstStyle/>
          <a:p>
            <a:pPr marL="0" indent="0" algn="ctr">
              <a:lnSpc>
                <a:spcPts val="1900"/>
              </a:lnSpc>
              <a:buNone/>
            </a:pPr>
            <a:r>
              <a:rPr lang="en-US" sz="1600" b="1" dirty="0">
                <a:solidFill>
                  <a:srgbClr val="C58A7A"/>
                </a:solidFill>
              </a:rPr>
              <a:t>Knowledge Sharing</a:t>
            </a:r>
            <a:endParaRPr lang="en-US" sz="1600" dirty="0"/>
          </a:p>
        </p:txBody>
      </p:sp>
      <p:sp>
        <p:nvSpPr>
          <p:cNvPr id="16" name="Text 10"/>
          <p:cNvSpPr/>
          <p:nvPr/>
        </p:nvSpPr>
        <p:spPr>
          <a:xfrm>
            <a:off x="6143625" y="2389612"/>
            <a:ext cx="2286000" cy="505844"/>
          </a:xfrm>
          <a:prstGeom prst="rect">
            <a:avLst/>
          </a:prstGeom>
          <a:noFill/>
          <a:ln/>
        </p:spPr>
        <p:txBody>
          <a:bodyPr wrap="square" lIns="0" tIns="0" rIns="0" bIns="0" rtlCol="0" anchor="t">
            <a:spAutoFit/>
          </a:bodyPr>
          <a:lstStyle/>
          <a:p>
            <a:pPr marL="0" indent="0" algn="ctr">
              <a:lnSpc>
                <a:spcPts val="1300"/>
              </a:lnSpc>
              <a:buNone/>
            </a:pPr>
            <a:r>
              <a:rPr lang="en-US" sz="1400" dirty="0">
                <a:solidFill>
                  <a:srgbClr val="2C2C2C"/>
                </a:solidFill>
              </a:rPr>
              <a:t>Open tools, frameworks, and lessons learned for collective climate action</a:t>
            </a:r>
            <a:endParaRPr lang="en-US" sz="1400" dirty="0"/>
          </a:p>
        </p:txBody>
      </p:sp>
      <p:sp>
        <p:nvSpPr>
          <p:cNvPr id="17" name="Shape 11"/>
          <p:cNvSpPr/>
          <p:nvPr/>
        </p:nvSpPr>
        <p:spPr>
          <a:xfrm>
            <a:off x="571500" y="3186559"/>
            <a:ext cx="8001000" cy="1161557"/>
          </a:xfrm>
          <a:prstGeom prst="rect">
            <a:avLst/>
          </a:prstGeom>
          <a:solidFill>
            <a:srgbClr val="C58A7A">
              <a:alpha val="25000"/>
            </a:srgbClr>
          </a:solidFill>
          <a:ln/>
        </p:spPr>
        <p:txBody>
          <a:bodyPr/>
          <a:lstStyle/>
          <a:p>
            <a:endParaRPr lang="en-US"/>
          </a:p>
        </p:txBody>
      </p:sp>
      <p:sp>
        <p:nvSpPr>
          <p:cNvPr id="18" name="Text 12"/>
          <p:cNvSpPr/>
          <p:nvPr/>
        </p:nvSpPr>
        <p:spPr>
          <a:xfrm>
            <a:off x="1989471" y="3329434"/>
            <a:ext cx="5165068" cy="292837"/>
          </a:xfrm>
          <a:prstGeom prst="rect">
            <a:avLst/>
          </a:prstGeom>
          <a:noFill/>
          <a:ln/>
        </p:spPr>
        <p:txBody>
          <a:bodyPr wrap="none" lIns="0" tIns="0" rIns="0" bIns="0" rtlCol="0" anchor="t">
            <a:spAutoFit/>
          </a:bodyPr>
          <a:lstStyle/>
          <a:p>
            <a:pPr marL="0" indent="0" algn="ctr">
              <a:lnSpc>
                <a:spcPts val="2200"/>
              </a:lnSpc>
              <a:buNone/>
            </a:pPr>
            <a:r>
              <a:rPr lang="en-US" sz="2400" b="1" dirty="0" err="1">
                <a:solidFill>
                  <a:schemeClr val="accent4">
                    <a:lumMod val="40000"/>
                    <a:lumOff val="60000"/>
                  </a:schemeClr>
                </a:solidFill>
              </a:rPr>
              <a:t>Università</a:t>
            </a:r>
            <a:r>
              <a:rPr lang="en-US" sz="2400" b="1" dirty="0">
                <a:solidFill>
                  <a:schemeClr val="accent4">
                    <a:lumMod val="40000"/>
                    <a:lumOff val="60000"/>
                  </a:schemeClr>
                </a:solidFill>
              </a:rPr>
              <a:t> del Piemonte Orientale (UPO)</a:t>
            </a:r>
            <a:endParaRPr lang="en-US" sz="2400" dirty="0">
              <a:solidFill>
                <a:schemeClr val="accent4">
                  <a:lumMod val="40000"/>
                  <a:lumOff val="60000"/>
                </a:schemeClr>
              </a:solidFill>
            </a:endParaRPr>
          </a:p>
        </p:txBody>
      </p:sp>
      <p:sp>
        <p:nvSpPr>
          <p:cNvPr id="19" name="Text 13"/>
          <p:cNvSpPr/>
          <p:nvPr/>
        </p:nvSpPr>
        <p:spPr>
          <a:xfrm>
            <a:off x="714375" y="3665190"/>
            <a:ext cx="7715250" cy="540051"/>
          </a:xfrm>
          <a:prstGeom prst="rect">
            <a:avLst/>
          </a:prstGeom>
          <a:noFill/>
          <a:ln/>
        </p:spPr>
        <p:txBody>
          <a:bodyPr wrap="square" lIns="0" tIns="0" rIns="0" bIns="0" rtlCol="0" anchor="t">
            <a:spAutoFit/>
          </a:bodyPr>
          <a:lstStyle/>
          <a:p>
            <a:pPr marL="0" indent="0" algn="ctr">
              <a:lnSpc>
                <a:spcPts val="1400"/>
              </a:lnSpc>
              <a:buNone/>
            </a:pPr>
            <a:r>
              <a:rPr lang="en-US" sz="1400" b="1" dirty="0">
                <a:solidFill>
                  <a:schemeClr val="accent4">
                    <a:lumMod val="40000"/>
                    <a:lumOff val="60000"/>
                  </a:schemeClr>
                </a:solidFill>
              </a:rPr>
              <a:t>Carmen Aina | RUS Piemonte Chair (2023–2026)</a:t>
            </a:r>
            <a:r>
              <a:rPr lang="en-US" sz="1400" dirty="0">
                <a:solidFill>
                  <a:schemeClr val="accent4">
                    <a:lumMod val="40000"/>
                    <a:lumOff val="60000"/>
                  </a:schemeClr>
                </a:solidFill>
              </a:rPr>
              <a:t>
 Department for Sustainable Development and Ecological Transition
 www.uniupo.it | carmen.aina@uniupo.it</a:t>
            </a:r>
          </a:p>
        </p:txBody>
      </p:sp>
      <p:pic>
        <p:nvPicPr>
          <p:cNvPr id="20" name="Picture 2">
            <a:extLst>
              <a:ext uri="{FF2B5EF4-FFF2-40B4-BE49-F238E27FC236}">
                <a16:creationId xmlns:a16="http://schemas.microsoft.com/office/drawing/2014/main" id="{E691CFED-7C32-4B2F-86D5-9673C9A942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6392" y="-353204"/>
            <a:ext cx="1689099" cy="1476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143500"/>
          </a:xfrm>
          <a:prstGeom prst="rect">
            <a:avLst/>
          </a:prstGeom>
        </p:spPr>
      </p:pic>
      <p:sp>
        <p:nvSpPr>
          <p:cNvPr id="3" name="Text 0"/>
          <p:cNvSpPr/>
          <p:nvPr/>
        </p:nvSpPr>
        <p:spPr>
          <a:xfrm>
            <a:off x="685800" y="133334"/>
            <a:ext cx="7587142" cy="525785"/>
          </a:xfrm>
          <a:prstGeom prst="rect">
            <a:avLst/>
          </a:prstGeom>
          <a:noFill/>
          <a:ln/>
        </p:spPr>
        <p:txBody>
          <a:bodyPr wrap="none" lIns="0" tIns="0" rIns="0" bIns="0" rtlCol="0" anchor="t">
            <a:spAutoFit/>
          </a:bodyPr>
          <a:lstStyle/>
          <a:p>
            <a:pPr marL="0" indent="0" algn="l">
              <a:lnSpc>
                <a:spcPts val="4100"/>
              </a:lnSpc>
              <a:buNone/>
            </a:pPr>
            <a:r>
              <a:rPr lang="en-US" sz="3600" b="1" dirty="0">
                <a:solidFill>
                  <a:schemeClr val="accent2">
                    <a:lumMod val="40000"/>
                    <a:lumOff val="60000"/>
                  </a:schemeClr>
                </a:solidFill>
              </a:rPr>
              <a:t>Why Universities Matter for Adaptation</a:t>
            </a:r>
            <a:endParaRPr lang="en-US" sz="3600" dirty="0">
              <a:solidFill>
                <a:schemeClr val="accent2">
                  <a:lumMod val="40000"/>
                  <a:lumOff val="60000"/>
                </a:schemeClr>
              </a:solidFill>
            </a:endParaRPr>
          </a:p>
        </p:txBody>
      </p:sp>
      <p:sp>
        <p:nvSpPr>
          <p:cNvPr id="4" name="Shape 1"/>
          <p:cNvSpPr/>
          <p:nvPr/>
        </p:nvSpPr>
        <p:spPr>
          <a:xfrm>
            <a:off x="428625" y="752689"/>
            <a:ext cx="4972050" cy="1015194"/>
          </a:xfrm>
          <a:prstGeom prst="rect">
            <a:avLst/>
          </a:prstGeom>
          <a:solidFill>
            <a:srgbClr val="C6C9B9">
              <a:alpha val="30000"/>
            </a:srgbClr>
          </a:solidFill>
          <a:ln/>
        </p:spPr>
        <p:txBody>
          <a:bodyPr/>
          <a:lstStyle/>
          <a:p>
            <a:endParaRPr lang="en-US"/>
          </a:p>
        </p:txBody>
      </p:sp>
      <p:pic>
        <p:nvPicPr>
          <p:cNvPr id="5" name="Image 1" descr="preencoded.png"/>
          <p:cNvPicPr>
            <a:picLocks noChangeAspect="1"/>
          </p:cNvPicPr>
          <p:nvPr/>
        </p:nvPicPr>
        <p:blipFill>
          <a:blip r:embed="rId4"/>
          <a:stretch>
            <a:fillRect/>
          </a:stretch>
        </p:blipFill>
        <p:spPr>
          <a:xfrm>
            <a:off x="535781" y="850636"/>
            <a:ext cx="214313" cy="171450"/>
          </a:xfrm>
          <a:prstGeom prst="rect">
            <a:avLst/>
          </a:prstGeom>
        </p:spPr>
      </p:pic>
      <p:sp>
        <p:nvSpPr>
          <p:cNvPr id="6" name="Text 2"/>
          <p:cNvSpPr/>
          <p:nvPr/>
        </p:nvSpPr>
        <p:spPr>
          <a:xfrm>
            <a:off x="535781" y="1022086"/>
            <a:ext cx="1607299" cy="246478"/>
          </a:xfrm>
          <a:prstGeom prst="rect">
            <a:avLst/>
          </a:prstGeom>
          <a:noFill/>
          <a:ln/>
        </p:spPr>
        <p:txBody>
          <a:bodyPr wrap="none" lIns="0" tIns="0" rIns="0" bIns="0" rtlCol="0" anchor="t">
            <a:spAutoFit/>
          </a:bodyPr>
          <a:lstStyle/>
          <a:p>
            <a:pPr marL="0" indent="0" algn="l">
              <a:lnSpc>
                <a:spcPts val="2000"/>
              </a:lnSpc>
              <a:buNone/>
            </a:pPr>
            <a:r>
              <a:rPr lang="en-US" sz="1600" b="1" dirty="0">
                <a:solidFill>
                  <a:schemeClr val="accent2">
                    <a:lumMod val="40000"/>
                    <a:lumOff val="60000"/>
                  </a:schemeClr>
                </a:solidFill>
              </a:rPr>
              <a:t>Trusted Facilitators</a:t>
            </a:r>
            <a:endParaRPr lang="en-US" sz="1600" dirty="0">
              <a:solidFill>
                <a:schemeClr val="accent2">
                  <a:lumMod val="40000"/>
                  <a:lumOff val="60000"/>
                </a:schemeClr>
              </a:solidFill>
            </a:endParaRPr>
          </a:p>
        </p:txBody>
      </p:sp>
      <p:sp>
        <p:nvSpPr>
          <p:cNvPr id="7" name="Text 3"/>
          <p:cNvSpPr/>
          <p:nvPr/>
        </p:nvSpPr>
        <p:spPr>
          <a:xfrm>
            <a:off x="535781" y="1322124"/>
            <a:ext cx="4757738" cy="361574"/>
          </a:xfrm>
          <a:prstGeom prst="rect">
            <a:avLst/>
          </a:prstGeom>
          <a:noFill/>
          <a:ln/>
        </p:spPr>
        <p:txBody>
          <a:bodyPr wrap="square" lIns="0" tIns="0" rIns="0" bIns="0" rtlCol="0" anchor="t">
            <a:spAutoFit/>
          </a:bodyPr>
          <a:lstStyle/>
          <a:p>
            <a:pPr marL="0" indent="0" algn="l">
              <a:lnSpc>
                <a:spcPts val="1400"/>
              </a:lnSpc>
              <a:buNone/>
            </a:pPr>
            <a:r>
              <a:rPr lang="en-US" sz="1400" dirty="0">
                <a:solidFill>
                  <a:srgbClr val="2C2C2C"/>
                </a:solidFill>
              </a:rPr>
              <a:t>Mission-driven institutions that bring together government, business, and civil society for collaborative action.</a:t>
            </a:r>
            <a:endParaRPr lang="en-US" sz="1400" dirty="0"/>
          </a:p>
        </p:txBody>
      </p:sp>
      <p:sp>
        <p:nvSpPr>
          <p:cNvPr id="8" name="Shape 4"/>
          <p:cNvSpPr/>
          <p:nvPr/>
        </p:nvSpPr>
        <p:spPr>
          <a:xfrm>
            <a:off x="428625" y="1853608"/>
            <a:ext cx="4972050" cy="1015194"/>
          </a:xfrm>
          <a:prstGeom prst="rect">
            <a:avLst/>
          </a:prstGeom>
          <a:solidFill>
            <a:srgbClr val="C6C9B9">
              <a:alpha val="30000"/>
            </a:srgbClr>
          </a:solidFill>
          <a:ln/>
        </p:spPr>
        <p:txBody>
          <a:bodyPr/>
          <a:lstStyle/>
          <a:p>
            <a:endParaRPr lang="en-US"/>
          </a:p>
        </p:txBody>
      </p:sp>
      <p:pic>
        <p:nvPicPr>
          <p:cNvPr id="9" name="Image 2" descr="preencoded.png"/>
          <p:cNvPicPr>
            <a:picLocks noChangeAspect="1"/>
          </p:cNvPicPr>
          <p:nvPr/>
        </p:nvPicPr>
        <p:blipFill>
          <a:blip r:embed="rId5"/>
          <a:stretch>
            <a:fillRect/>
          </a:stretch>
        </p:blipFill>
        <p:spPr>
          <a:xfrm>
            <a:off x="535781" y="1951555"/>
            <a:ext cx="214313" cy="171450"/>
          </a:xfrm>
          <a:prstGeom prst="rect">
            <a:avLst/>
          </a:prstGeom>
        </p:spPr>
      </p:pic>
      <p:sp>
        <p:nvSpPr>
          <p:cNvPr id="10" name="Text 5"/>
          <p:cNvSpPr/>
          <p:nvPr/>
        </p:nvSpPr>
        <p:spPr>
          <a:xfrm>
            <a:off x="535781" y="2123005"/>
            <a:ext cx="1690527" cy="246478"/>
          </a:xfrm>
          <a:prstGeom prst="rect">
            <a:avLst/>
          </a:prstGeom>
          <a:noFill/>
          <a:ln/>
        </p:spPr>
        <p:txBody>
          <a:bodyPr wrap="none" lIns="0" tIns="0" rIns="0" bIns="0" rtlCol="0" anchor="t">
            <a:spAutoFit/>
          </a:bodyPr>
          <a:lstStyle/>
          <a:p>
            <a:pPr marL="0" indent="0" algn="l">
              <a:lnSpc>
                <a:spcPts val="2000"/>
              </a:lnSpc>
              <a:buNone/>
            </a:pPr>
            <a:r>
              <a:rPr lang="en-US" sz="1600" b="1" dirty="0">
                <a:solidFill>
                  <a:schemeClr val="accent2">
                    <a:lumMod val="40000"/>
                    <a:lumOff val="60000"/>
                  </a:schemeClr>
                </a:solidFill>
              </a:rPr>
              <a:t>Green Skills at Scale</a:t>
            </a:r>
            <a:endParaRPr lang="en-US" sz="1600" dirty="0">
              <a:solidFill>
                <a:schemeClr val="accent2">
                  <a:lumMod val="40000"/>
                  <a:lumOff val="60000"/>
                </a:schemeClr>
              </a:solidFill>
            </a:endParaRPr>
          </a:p>
        </p:txBody>
      </p:sp>
      <p:sp>
        <p:nvSpPr>
          <p:cNvPr id="11" name="Text 6"/>
          <p:cNvSpPr/>
          <p:nvPr/>
        </p:nvSpPr>
        <p:spPr>
          <a:xfrm>
            <a:off x="535781" y="2423043"/>
            <a:ext cx="4757738" cy="361574"/>
          </a:xfrm>
          <a:prstGeom prst="rect">
            <a:avLst/>
          </a:prstGeom>
          <a:noFill/>
          <a:ln/>
        </p:spPr>
        <p:txBody>
          <a:bodyPr wrap="square" lIns="0" tIns="0" rIns="0" bIns="0" rtlCol="0" anchor="t">
            <a:spAutoFit/>
          </a:bodyPr>
          <a:lstStyle/>
          <a:p>
            <a:pPr marL="0" indent="0" algn="l">
              <a:lnSpc>
                <a:spcPts val="1400"/>
              </a:lnSpc>
              <a:buNone/>
            </a:pPr>
            <a:r>
              <a:rPr lang="en-US" sz="1400" dirty="0">
                <a:solidFill>
                  <a:srgbClr val="2C2C2C"/>
                </a:solidFill>
              </a:rPr>
              <a:t>Unique capability to build climate competencies across the entire education pipeline, from schools to doctoral programs.</a:t>
            </a:r>
            <a:endParaRPr lang="en-US" sz="1400" dirty="0"/>
          </a:p>
        </p:txBody>
      </p:sp>
      <p:sp>
        <p:nvSpPr>
          <p:cNvPr id="12" name="Shape 7"/>
          <p:cNvSpPr/>
          <p:nvPr/>
        </p:nvSpPr>
        <p:spPr>
          <a:xfrm>
            <a:off x="428625" y="2954526"/>
            <a:ext cx="4972050" cy="1015194"/>
          </a:xfrm>
          <a:prstGeom prst="rect">
            <a:avLst/>
          </a:prstGeom>
          <a:solidFill>
            <a:srgbClr val="C6C9B9">
              <a:alpha val="30000"/>
            </a:srgbClr>
          </a:solidFill>
          <a:ln/>
        </p:spPr>
        <p:txBody>
          <a:bodyPr/>
          <a:lstStyle/>
          <a:p>
            <a:endParaRPr lang="en-US"/>
          </a:p>
        </p:txBody>
      </p:sp>
      <p:pic>
        <p:nvPicPr>
          <p:cNvPr id="13" name="Image 3" descr="preencoded.png"/>
          <p:cNvPicPr>
            <a:picLocks noChangeAspect="1"/>
          </p:cNvPicPr>
          <p:nvPr/>
        </p:nvPicPr>
        <p:blipFill>
          <a:blip r:embed="rId6"/>
          <a:stretch>
            <a:fillRect/>
          </a:stretch>
        </p:blipFill>
        <p:spPr>
          <a:xfrm>
            <a:off x="535781" y="3052474"/>
            <a:ext cx="150019" cy="171450"/>
          </a:xfrm>
          <a:prstGeom prst="rect">
            <a:avLst/>
          </a:prstGeom>
        </p:spPr>
      </p:pic>
      <p:sp>
        <p:nvSpPr>
          <p:cNvPr id="14" name="Text 8"/>
          <p:cNvSpPr/>
          <p:nvPr/>
        </p:nvSpPr>
        <p:spPr>
          <a:xfrm>
            <a:off x="535781" y="3223924"/>
            <a:ext cx="1602618" cy="246478"/>
          </a:xfrm>
          <a:prstGeom prst="rect">
            <a:avLst/>
          </a:prstGeom>
          <a:noFill/>
          <a:ln/>
        </p:spPr>
        <p:txBody>
          <a:bodyPr wrap="none" lIns="0" tIns="0" rIns="0" bIns="0" rtlCol="0" anchor="t">
            <a:spAutoFit/>
          </a:bodyPr>
          <a:lstStyle/>
          <a:p>
            <a:pPr marL="0" indent="0" algn="l">
              <a:lnSpc>
                <a:spcPts val="2000"/>
              </a:lnSpc>
              <a:buNone/>
            </a:pPr>
            <a:r>
              <a:rPr lang="en-US" sz="1600" b="1" dirty="0">
                <a:solidFill>
                  <a:schemeClr val="accent2">
                    <a:lumMod val="40000"/>
                    <a:lumOff val="60000"/>
                  </a:schemeClr>
                </a:solidFill>
              </a:rPr>
              <a:t>Living Laboratories</a:t>
            </a:r>
            <a:endParaRPr lang="en-US" sz="1600" dirty="0">
              <a:solidFill>
                <a:schemeClr val="accent2">
                  <a:lumMod val="40000"/>
                  <a:lumOff val="60000"/>
                </a:schemeClr>
              </a:solidFill>
            </a:endParaRPr>
          </a:p>
        </p:txBody>
      </p:sp>
      <p:sp>
        <p:nvSpPr>
          <p:cNvPr id="15" name="Text 9"/>
          <p:cNvSpPr/>
          <p:nvPr/>
        </p:nvSpPr>
        <p:spPr>
          <a:xfrm>
            <a:off x="535781" y="3523961"/>
            <a:ext cx="4757738" cy="361574"/>
          </a:xfrm>
          <a:prstGeom prst="rect">
            <a:avLst/>
          </a:prstGeom>
          <a:noFill/>
          <a:ln/>
        </p:spPr>
        <p:txBody>
          <a:bodyPr wrap="square" lIns="0" tIns="0" rIns="0" bIns="0" rtlCol="0" anchor="t">
            <a:spAutoFit/>
          </a:bodyPr>
          <a:lstStyle/>
          <a:p>
            <a:pPr marL="0" indent="0" algn="l">
              <a:lnSpc>
                <a:spcPts val="1400"/>
              </a:lnSpc>
              <a:buNone/>
            </a:pPr>
            <a:r>
              <a:rPr lang="en-US" sz="1400" dirty="0">
                <a:solidFill>
                  <a:srgbClr val="2C2C2C"/>
                </a:solidFill>
              </a:rPr>
              <a:t>Campus infrastructure serves as testbeds for nature-based solutions, monitoring protocols, and policy feedback.</a:t>
            </a:r>
            <a:endParaRPr lang="en-US" sz="1400" dirty="0"/>
          </a:p>
        </p:txBody>
      </p:sp>
      <p:sp>
        <p:nvSpPr>
          <p:cNvPr id="16" name="Shape 10"/>
          <p:cNvSpPr/>
          <p:nvPr/>
        </p:nvSpPr>
        <p:spPr>
          <a:xfrm>
            <a:off x="428625" y="4055445"/>
            <a:ext cx="4972050" cy="1015194"/>
          </a:xfrm>
          <a:prstGeom prst="rect">
            <a:avLst/>
          </a:prstGeom>
          <a:solidFill>
            <a:srgbClr val="C6C9B9">
              <a:alpha val="30000"/>
            </a:srgbClr>
          </a:solidFill>
          <a:ln/>
        </p:spPr>
        <p:txBody>
          <a:bodyPr/>
          <a:lstStyle/>
          <a:p>
            <a:endParaRPr lang="en-US"/>
          </a:p>
        </p:txBody>
      </p:sp>
      <p:pic>
        <p:nvPicPr>
          <p:cNvPr id="17" name="Image 4" descr="preencoded.png"/>
          <p:cNvPicPr>
            <a:picLocks noChangeAspect="1"/>
          </p:cNvPicPr>
          <p:nvPr/>
        </p:nvPicPr>
        <p:blipFill>
          <a:blip r:embed="rId7"/>
          <a:stretch>
            <a:fillRect/>
          </a:stretch>
        </p:blipFill>
        <p:spPr>
          <a:xfrm>
            <a:off x="535781" y="4153393"/>
            <a:ext cx="214313" cy="171450"/>
          </a:xfrm>
          <a:prstGeom prst="rect">
            <a:avLst/>
          </a:prstGeom>
        </p:spPr>
      </p:pic>
      <p:sp>
        <p:nvSpPr>
          <p:cNvPr id="18" name="Text 11"/>
          <p:cNvSpPr/>
          <p:nvPr/>
        </p:nvSpPr>
        <p:spPr>
          <a:xfrm>
            <a:off x="535781" y="4324843"/>
            <a:ext cx="2090701" cy="246478"/>
          </a:xfrm>
          <a:prstGeom prst="rect">
            <a:avLst/>
          </a:prstGeom>
          <a:noFill/>
          <a:ln/>
        </p:spPr>
        <p:txBody>
          <a:bodyPr wrap="none" lIns="0" tIns="0" rIns="0" bIns="0" rtlCol="0" anchor="t">
            <a:spAutoFit/>
          </a:bodyPr>
          <a:lstStyle/>
          <a:p>
            <a:pPr marL="0" indent="0" algn="l">
              <a:lnSpc>
                <a:spcPts val="2000"/>
              </a:lnSpc>
              <a:buNone/>
            </a:pPr>
            <a:r>
              <a:rPr lang="en-US" sz="1600" b="1" dirty="0">
                <a:solidFill>
                  <a:schemeClr val="accent2">
                    <a:lumMod val="40000"/>
                    <a:lumOff val="60000"/>
                  </a:schemeClr>
                </a:solidFill>
              </a:rPr>
              <a:t>Community Engagement</a:t>
            </a:r>
            <a:endParaRPr lang="en-US" sz="1600" dirty="0">
              <a:solidFill>
                <a:schemeClr val="accent2">
                  <a:lumMod val="40000"/>
                  <a:lumOff val="60000"/>
                </a:schemeClr>
              </a:solidFill>
            </a:endParaRPr>
          </a:p>
        </p:txBody>
      </p:sp>
      <p:sp>
        <p:nvSpPr>
          <p:cNvPr id="19" name="Text 12"/>
          <p:cNvSpPr/>
          <p:nvPr/>
        </p:nvSpPr>
        <p:spPr>
          <a:xfrm>
            <a:off x="535781" y="4624880"/>
            <a:ext cx="4757738" cy="361574"/>
          </a:xfrm>
          <a:prstGeom prst="rect">
            <a:avLst/>
          </a:prstGeom>
          <a:noFill/>
          <a:ln/>
        </p:spPr>
        <p:txBody>
          <a:bodyPr wrap="square" lIns="0" tIns="0" rIns="0" bIns="0" rtlCol="0" anchor="t">
            <a:spAutoFit/>
          </a:bodyPr>
          <a:lstStyle/>
          <a:p>
            <a:pPr marL="0" indent="0" algn="l">
              <a:lnSpc>
                <a:spcPts val="1400"/>
              </a:lnSpc>
              <a:buNone/>
            </a:pPr>
            <a:r>
              <a:rPr lang="en-US" sz="1400" dirty="0">
                <a:solidFill>
                  <a:srgbClr val="2C2C2C"/>
                </a:solidFill>
              </a:rPr>
              <a:t>Platforms that shift social norms, reduce polarization, and build collective capacity for climate action.</a:t>
            </a:r>
            <a:endParaRPr lang="en-US" sz="1400" dirty="0"/>
          </a:p>
        </p:txBody>
      </p:sp>
      <p:pic>
        <p:nvPicPr>
          <p:cNvPr id="20" name="Picture 19">
            <a:extLst>
              <a:ext uri="{FF2B5EF4-FFF2-40B4-BE49-F238E27FC236}">
                <a16:creationId xmlns:a16="http://schemas.microsoft.com/office/drawing/2014/main" id="{3601F26C-8116-55F2-F543-D307B2F11DCA}"/>
              </a:ext>
            </a:extLst>
          </p:cNvPr>
          <p:cNvPicPr>
            <a:picLocks noChangeAspect="1"/>
          </p:cNvPicPr>
          <p:nvPr/>
        </p:nvPicPr>
        <p:blipFill>
          <a:blip r:embed="rId8"/>
          <a:stretch>
            <a:fillRect/>
          </a:stretch>
        </p:blipFill>
        <p:spPr>
          <a:xfrm>
            <a:off x="5610950" y="1260286"/>
            <a:ext cx="3198580" cy="3198580"/>
          </a:xfrm>
          <a:prstGeom prst="rect">
            <a:avLst/>
          </a:prstGeom>
        </p:spPr>
      </p:pic>
      <p:pic>
        <p:nvPicPr>
          <p:cNvPr id="23" name="Picture 2">
            <a:extLst>
              <a:ext uri="{FF2B5EF4-FFF2-40B4-BE49-F238E27FC236}">
                <a16:creationId xmlns:a16="http://schemas.microsoft.com/office/drawing/2014/main" id="{73C43C14-4E10-4014-AF8D-B5C3010680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62014" y="3922223"/>
            <a:ext cx="2021856"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143500"/>
          </a:xfrm>
          <a:prstGeom prst="rect">
            <a:avLst/>
          </a:prstGeom>
        </p:spPr>
      </p:pic>
      <p:sp>
        <p:nvSpPr>
          <p:cNvPr id="3" name="Text 0"/>
          <p:cNvSpPr/>
          <p:nvPr/>
        </p:nvSpPr>
        <p:spPr>
          <a:xfrm>
            <a:off x="183789" y="261088"/>
            <a:ext cx="9019309" cy="502702"/>
          </a:xfrm>
          <a:prstGeom prst="rect">
            <a:avLst/>
          </a:prstGeom>
          <a:noFill/>
          <a:ln/>
        </p:spPr>
        <p:txBody>
          <a:bodyPr wrap="square" lIns="0" tIns="0" rIns="0" bIns="0" rtlCol="0" anchor="t">
            <a:spAutoFit/>
          </a:bodyPr>
          <a:lstStyle/>
          <a:p>
            <a:pPr>
              <a:lnSpc>
                <a:spcPts val="4100"/>
              </a:lnSpc>
            </a:pPr>
            <a:r>
              <a:rPr lang="en-US" sz="3200" b="1" dirty="0">
                <a:solidFill>
                  <a:schemeClr val="accent2">
                    <a:lumMod val="40000"/>
                    <a:lumOff val="60000"/>
                  </a:schemeClr>
                </a:solidFill>
              </a:rPr>
              <a:t>Whole-University Approach to Sustainability at UPO</a:t>
            </a:r>
            <a:endParaRPr lang="en-US" sz="3200" dirty="0">
              <a:solidFill>
                <a:schemeClr val="accent2">
                  <a:lumMod val="40000"/>
                  <a:lumOff val="60000"/>
                </a:schemeClr>
              </a:solidFill>
            </a:endParaRPr>
          </a:p>
        </p:txBody>
      </p:sp>
      <p:sp>
        <p:nvSpPr>
          <p:cNvPr id="5" name="Shape 1"/>
          <p:cNvSpPr/>
          <p:nvPr/>
        </p:nvSpPr>
        <p:spPr>
          <a:xfrm>
            <a:off x="4026961" y="918720"/>
            <a:ext cx="4795570" cy="1355620"/>
          </a:xfrm>
          <a:prstGeom prst="rect">
            <a:avLst/>
          </a:prstGeom>
          <a:solidFill>
            <a:srgbClr val="F2EAE2">
              <a:alpha val="60000"/>
            </a:srgbClr>
          </a:solidFill>
          <a:ln/>
        </p:spPr>
        <p:txBody>
          <a:bodyPr/>
          <a:lstStyle/>
          <a:p>
            <a:endParaRPr lang="en-US" sz="1200"/>
          </a:p>
        </p:txBody>
      </p:sp>
      <p:pic>
        <p:nvPicPr>
          <p:cNvPr id="6" name="Image 2" descr="preencoded.png"/>
          <p:cNvPicPr>
            <a:picLocks noChangeAspect="1"/>
          </p:cNvPicPr>
          <p:nvPr/>
        </p:nvPicPr>
        <p:blipFill>
          <a:blip r:embed="rId4"/>
          <a:stretch>
            <a:fillRect/>
          </a:stretch>
        </p:blipFill>
        <p:spPr>
          <a:xfrm>
            <a:off x="4230254" y="1038099"/>
            <a:ext cx="222758" cy="171450"/>
          </a:xfrm>
          <a:prstGeom prst="rect">
            <a:avLst/>
          </a:prstGeom>
        </p:spPr>
      </p:pic>
      <p:sp>
        <p:nvSpPr>
          <p:cNvPr id="7" name="Text 2"/>
          <p:cNvSpPr/>
          <p:nvPr/>
        </p:nvSpPr>
        <p:spPr>
          <a:xfrm>
            <a:off x="4218301" y="1209549"/>
            <a:ext cx="2355095" cy="246478"/>
          </a:xfrm>
          <a:prstGeom prst="rect">
            <a:avLst/>
          </a:prstGeom>
          <a:noFill/>
          <a:ln/>
        </p:spPr>
        <p:txBody>
          <a:bodyPr wrap="square" lIns="0" tIns="0" rIns="0" bIns="0" rtlCol="0" anchor="t">
            <a:spAutoFit/>
          </a:bodyPr>
          <a:lstStyle/>
          <a:p>
            <a:pPr marL="0" indent="0" algn="l">
              <a:lnSpc>
                <a:spcPts val="2000"/>
              </a:lnSpc>
              <a:buNone/>
            </a:pPr>
            <a:r>
              <a:rPr lang="en-US" sz="1600" b="1" dirty="0">
                <a:solidFill>
                  <a:srgbClr val="C58A7A"/>
                </a:solidFill>
              </a:rPr>
              <a:t>RUS Network Membership</a:t>
            </a:r>
            <a:endParaRPr lang="en-US" sz="1600" dirty="0"/>
          </a:p>
        </p:txBody>
      </p:sp>
      <p:sp>
        <p:nvSpPr>
          <p:cNvPr id="8" name="Text 3"/>
          <p:cNvSpPr/>
          <p:nvPr/>
        </p:nvSpPr>
        <p:spPr>
          <a:xfrm>
            <a:off x="4200825" y="1509586"/>
            <a:ext cx="4514548" cy="720647"/>
          </a:xfrm>
          <a:prstGeom prst="rect">
            <a:avLst/>
          </a:prstGeom>
          <a:noFill/>
          <a:ln/>
        </p:spPr>
        <p:txBody>
          <a:bodyPr wrap="square" lIns="0" tIns="0" rIns="0" bIns="0" rtlCol="0" anchor="t">
            <a:spAutoFit/>
          </a:bodyPr>
          <a:lstStyle/>
          <a:p>
            <a:pPr marL="0" indent="0" algn="just">
              <a:lnSpc>
                <a:spcPts val="1400"/>
              </a:lnSpc>
              <a:buNone/>
            </a:pPr>
            <a:r>
              <a:rPr lang="en-US" sz="1300" dirty="0">
                <a:solidFill>
                  <a:srgbClr val="2C2C2C"/>
                </a:solidFill>
              </a:rPr>
              <a:t>Member of Rete delle Università per lo Sviluppo Sostenibile—Italian Network of Universities for Sustainable Development. </a:t>
            </a:r>
          </a:p>
          <a:p>
            <a:pPr marL="0" indent="0" algn="just">
              <a:lnSpc>
                <a:spcPts val="1400"/>
              </a:lnSpc>
              <a:buNone/>
            </a:pPr>
            <a:r>
              <a:rPr lang="en-US" sz="1300" dirty="0">
                <a:solidFill>
                  <a:srgbClr val="2C2C2C"/>
                </a:solidFill>
              </a:rPr>
              <a:t>Peer learning through working groups enables rapid diffusion of best practices.</a:t>
            </a:r>
            <a:endParaRPr lang="en-US" sz="1300" dirty="0"/>
          </a:p>
        </p:txBody>
      </p:sp>
      <p:sp>
        <p:nvSpPr>
          <p:cNvPr id="9" name="Shape 4"/>
          <p:cNvSpPr/>
          <p:nvPr/>
        </p:nvSpPr>
        <p:spPr>
          <a:xfrm>
            <a:off x="4026961" y="2263949"/>
            <a:ext cx="4795570" cy="1355620"/>
          </a:xfrm>
          <a:prstGeom prst="rect">
            <a:avLst/>
          </a:prstGeom>
          <a:solidFill>
            <a:srgbClr val="F2EAE2">
              <a:alpha val="60000"/>
            </a:srgbClr>
          </a:solidFill>
          <a:ln/>
        </p:spPr>
        <p:txBody>
          <a:bodyPr/>
          <a:lstStyle/>
          <a:p>
            <a:endParaRPr lang="en-US" sz="1200"/>
          </a:p>
        </p:txBody>
      </p:sp>
      <p:pic>
        <p:nvPicPr>
          <p:cNvPr id="10" name="Image 3" descr="preencoded.png"/>
          <p:cNvPicPr>
            <a:picLocks noChangeAspect="1"/>
          </p:cNvPicPr>
          <p:nvPr/>
        </p:nvPicPr>
        <p:blipFill>
          <a:blip r:embed="rId5"/>
          <a:stretch>
            <a:fillRect/>
          </a:stretch>
        </p:blipFill>
        <p:spPr>
          <a:xfrm>
            <a:off x="4231098" y="2383328"/>
            <a:ext cx="200481" cy="171450"/>
          </a:xfrm>
          <a:prstGeom prst="rect">
            <a:avLst/>
          </a:prstGeom>
        </p:spPr>
      </p:pic>
      <p:sp>
        <p:nvSpPr>
          <p:cNvPr id="11" name="Text 5"/>
          <p:cNvSpPr/>
          <p:nvPr/>
        </p:nvSpPr>
        <p:spPr>
          <a:xfrm>
            <a:off x="4221447" y="2554778"/>
            <a:ext cx="2272120" cy="246478"/>
          </a:xfrm>
          <a:prstGeom prst="rect">
            <a:avLst/>
          </a:prstGeom>
          <a:noFill/>
          <a:ln/>
        </p:spPr>
        <p:txBody>
          <a:bodyPr wrap="square" lIns="0" tIns="0" rIns="0" bIns="0" rtlCol="0" anchor="t">
            <a:spAutoFit/>
          </a:bodyPr>
          <a:lstStyle/>
          <a:p>
            <a:pPr marL="0" indent="0" algn="l">
              <a:lnSpc>
                <a:spcPts val="2000"/>
              </a:lnSpc>
              <a:buNone/>
            </a:pPr>
            <a:r>
              <a:rPr lang="en-US" sz="1600" b="1" dirty="0">
                <a:solidFill>
                  <a:srgbClr val="C58A7A"/>
                </a:solidFill>
              </a:rPr>
              <a:t>RUS Piemonte Leadership</a:t>
            </a:r>
            <a:endParaRPr lang="en-US" sz="1600" dirty="0"/>
          </a:p>
        </p:txBody>
      </p:sp>
      <p:sp>
        <p:nvSpPr>
          <p:cNvPr id="12" name="Text 6"/>
          <p:cNvSpPr/>
          <p:nvPr/>
        </p:nvSpPr>
        <p:spPr>
          <a:xfrm>
            <a:off x="4200825" y="2854816"/>
            <a:ext cx="4514548" cy="540051"/>
          </a:xfrm>
          <a:prstGeom prst="rect">
            <a:avLst/>
          </a:prstGeom>
          <a:noFill/>
          <a:ln/>
        </p:spPr>
        <p:txBody>
          <a:bodyPr wrap="square" lIns="0" tIns="0" rIns="0" bIns="0" rtlCol="0" anchor="t">
            <a:spAutoFit/>
          </a:bodyPr>
          <a:lstStyle/>
          <a:p>
            <a:pPr marL="0" indent="0" algn="just">
              <a:lnSpc>
                <a:spcPts val="1400"/>
              </a:lnSpc>
              <a:buNone/>
            </a:pPr>
            <a:r>
              <a:rPr lang="en-US" sz="1300" dirty="0">
                <a:solidFill>
                  <a:srgbClr val="2C2C2C"/>
                </a:solidFill>
              </a:rPr>
              <a:t>Co-founder and Chair (2023–2026) of RUS Piemonte regional sub-network. Intensifies territorial collaboration and creates spillover effects that multiply collective impact.</a:t>
            </a:r>
            <a:endParaRPr lang="en-US" sz="1300" dirty="0"/>
          </a:p>
        </p:txBody>
      </p:sp>
      <p:sp>
        <p:nvSpPr>
          <p:cNvPr id="13" name="Shape 7"/>
          <p:cNvSpPr/>
          <p:nvPr/>
        </p:nvSpPr>
        <p:spPr>
          <a:xfrm>
            <a:off x="4026961" y="3609179"/>
            <a:ext cx="4795570" cy="1355620"/>
          </a:xfrm>
          <a:prstGeom prst="rect">
            <a:avLst/>
          </a:prstGeom>
          <a:solidFill>
            <a:srgbClr val="F2EAE2">
              <a:alpha val="60000"/>
            </a:srgbClr>
          </a:solidFill>
          <a:ln/>
        </p:spPr>
        <p:txBody>
          <a:bodyPr/>
          <a:lstStyle/>
          <a:p>
            <a:endParaRPr lang="en-US" sz="1200"/>
          </a:p>
        </p:txBody>
      </p:sp>
      <p:pic>
        <p:nvPicPr>
          <p:cNvPr id="14" name="Image 4" descr="preencoded.png"/>
          <p:cNvPicPr>
            <a:picLocks noChangeAspect="1"/>
          </p:cNvPicPr>
          <p:nvPr/>
        </p:nvPicPr>
        <p:blipFill>
          <a:blip r:embed="rId6"/>
          <a:stretch>
            <a:fillRect/>
          </a:stretch>
        </p:blipFill>
        <p:spPr>
          <a:xfrm>
            <a:off x="4252530" y="3760724"/>
            <a:ext cx="178206" cy="171450"/>
          </a:xfrm>
          <a:prstGeom prst="rect">
            <a:avLst/>
          </a:prstGeom>
        </p:spPr>
      </p:pic>
      <p:sp>
        <p:nvSpPr>
          <p:cNvPr id="15" name="Text 8"/>
          <p:cNvSpPr/>
          <p:nvPr/>
        </p:nvSpPr>
        <p:spPr>
          <a:xfrm>
            <a:off x="4223815" y="3900008"/>
            <a:ext cx="2209672" cy="246478"/>
          </a:xfrm>
          <a:prstGeom prst="rect">
            <a:avLst/>
          </a:prstGeom>
          <a:noFill/>
          <a:ln/>
        </p:spPr>
        <p:txBody>
          <a:bodyPr wrap="square" lIns="0" tIns="0" rIns="0" bIns="0" rtlCol="0" anchor="t">
            <a:spAutoFit/>
          </a:bodyPr>
          <a:lstStyle/>
          <a:p>
            <a:pPr marL="0" indent="0" algn="l">
              <a:lnSpc>
                <a:spcPts val="2000"/>
              </a:lnSpc>
              <a:buNone/>
            </a:pPr>
            <a:r>
              <a:rPr lang="en-US" sz="1600" b="1" dirty="0">
                <a:solidFill>
                  <a:srgbClr val="C58A7A"/>
                </a:solidFill>
              </a:rPr>
              <a:t>Systematic SDG Mapping</a:t>
            </a:r>
            <a:endParaRPr lang="en-US" sz="1600" dirty="0"/>
          </a:p>
        </p:txBody>
      </p:sp>
      <p:sp>
        <p:nvSpPr>
          <p:cNvPr id="16" name="Text 9"/>
          <p:cNvSpPr/>
          <p:nvPr/>
        </p:nvSpPr>
        <p:spPr>
          <a:xfrm>
            <a:off x="4200825" y="4200045"/>
            <a:ext cx="4514548" cy="540051"/>
          </a:xfrm>
          <a:prstGeom prst="rect">
            <a:avLst/>
          </a:prstGeom>
          <a:noFill/>
          <a:ln/>
        </p:spPr>
        <p:txBody>
          <a:bodyPr wrap="square" lIns="0" tIns="0" rIns="0" bIns="0" rtlCol="0" anchor="t">
            <a:spAutoFit/>
          </a:bodyPr>
          <a:lstStyle/>
          <a:p>
            <a:pPr marL="0" indent="0" algn="just">
              <a:lnSpc>
                <a:spcPts val="1400"/>
              </a:lnSpc>
              <a:buNone/>
            </a:pPr>
            <a:r>
              <a:rPr lang="en-US" sz="1300" dirty="0">
                <a:solidFill>
                  <a:srgbClr val="2C2C2C"/>
                </a:solidFill>
              </a:rPr>
              <a:t>All Third Mission activities and research outputs mapped to Sustainable Development Goals for accountability, prioritization, and partner attraction.</a:t>
            </a:r>
            <a:endParaRPr lang="en-US" sz="1300" dirty="0"/>
          </a:p>
        </p:txBody>
      </p:sp>
      <p:pic>
        <p:nvPicPr>
          <p:cNvPr id="18" name="Picture 2">
            <a:extLst>
              <a:ext uri="{FF2B5EF4-FFF2-40B4-BE49-F238E27FC236}">
                <a16:creationId xmlns:a16="http://schemas.microsoft.com/office/drawing/2014/main" id="{E2B3108B-87AA-44AB-B534-711C701E98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1843" y="3940282"/>
            <a:ext cx="1975770" cy="172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magine 18">
            <a:extLst>
              <a:ext uri="{FF2B5EF4-FFF2-40B4-BE49-F238E27FC236}">
                <a16:creationId xmlns:a16="http://schemas.microsoft.com/office/drawing/2014/main" id="{9BB2E1D5-5501-433D-B4B9-CC5EFEE9A9AD}"/>
              </a:ext>
            </a:extLst>
          </p:cNvPr>
          <p:cNvPicPr>
            <a:picLocks noChangeAspect="1"/>
          </p:cNvPicPr>
          <p:nvPr/>
        </p:nvPicPr>
        <p:blipFill>
          <a:blip r:embed="rId8"/>
          <a:stretch>
            <a:fillRect/>
          </a:stretch>
        </p:blipFill>
        <p:spPr>
          <a:xfrm>
            <a:off x="-412195" y="83708"/>
            <a:ext cx="4664725" cy="46647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9144000" cy="5143500"/>
          </a:xfrm>
          <a:prstGeom prst="rect">
            <a:avLst/>
          </a:prstGeom>
        </p:spPr>
      </p:pic>
      <p:sp>
        <p:nvSpPr>
          <p:cNvPr id="3" name="Text 0"/>
          <p:cNvSpPr/>
          <p:nvPr/>
        </p:nvSpPr>
        <p:spPr>
          <a:xfrm>
            <a:off x="428625" y="214313"/>
            <a:ext cx="6850978" cy="502702"/>
          </a:xfrm>
          <a:prstGeom prst="rect">
            <a:avLst/>
          </a:prstGeom>
          <a:noFill/>
          <a:ln/>
        </p:spPr>
        <p:txBody>
          <a:bodyPr wrap="none" lIns="0" tIns="0" rIns="0" bIns="0" rtlCol="0" anchor="t">
            <a:spAutoFit/>
          </a:bodyPr>
          <a:lstStyle/>
          <a:p>
            <a:pPr marL="0" indent="0" algn="l">
              <a:lnSpc>
                <a:spcPts val="4100"/>
              </a:lnSpc>
              <a:buNone/>
            </a:pPr>
            <a:r>
              <a:rPr lang="en-US" sz="3200" b="1" dirty="0">
                <a:solidFill>
                  <a:schemeClr val="accent2">
                    <a:lumMod val="40000"/>
                    <a:lumOff val="60000"/>
                  </a:schemeClr>
                </a:solidFill>
              </a:rPr>
              <a:t>Educating for Green Skills and Resilience</a:t>
            </a:r>
            <a:endParaRPr lang="en-US" sz="3200" dirty="0">
              <a:solidFill>
                <a:schemeClr val="accent2">
                  <a:lumMod val="40000"/>
                  <a:lumOff val="60000"/>
                </a:schemeClr>
              </a:solidFill>
            </a:endParaRPr>
          </a:p>
        </p:txBody>
      </p:sp>
      <p:sp>
        <p:nvSpPr>
          <p:cNvPr id="4" name="Text 1"/>
          <p:cNvSpPr/>
          <p:nvPr/>
        </p:nvSpPr>
        <p:spPr>
          <a:xfrm>
            <a:off x="621506" y="794349"/>
            <a:ext cx="7135957" cy="615553"/>
          </a:xfrm>
          <a:prstGeom prst="rect">
            <a:avLst/>
          </a:prstGeom>
          <a:noFill/>
          <a:ln/>
        </p:spPr>
        <p:txBody>
          <a:bodyPr wrap="square" lIns="0" tIns="0" rIns="0" bIns="0" rtlCol="0" anchor="t">
            <a:spAutoFit/>
          </a:bodyPr>
          <a:lstStyle/>
          <a:p>
            <a:pPr marL="0" indent="0" algn="ctr">
              <a:lnSpc>
                <a:spcPts val="1600"/>
              </a:lnSpc>
              <a:buNone/>
            </a:pPr>
            <a:r>
              <a:rPr lang="en-US" sz="1400" i="1" dirty="0">
                <a:solidFill>
                  <a:schemeClr val="bg1">
                    <a:lumMod val="95000"/>
                  </a:schemeClr>
                </a:solidFill>
              </a:rPr>
              <a:t>UPO launched a new multidisciplinary Bachelor's degree in Environmental Sciences—Management of Environment and Sustainable Development (GASS). This program breaks down disciplinary silos to prepare professionals for the ecological transition.</a:t>
            </a:r>
          </a:p>
        </p:txBody>
      </p:sp>
      <p:sp>
        <p:nvSpPr>
          <p:cNvPr id="5" name="Shape 2"/>
          <p:cNvSpPr/>
          <p:nvPr/>
        </p:nvSpPr>
        <p:spPr>
          <a:xfrm>
            <a:off x="428625" y="1516294"/>
            <a:ext cx="4972050" cy="1058056"/>
          </a:xfrm>
          <a:prstGeom prst="rect">
            <a:avLst/>
          </a:prstGeom>
          <a:solidFill>
            <a:srgbClr val="D8C2A5">
              <a:alpha val="50000"/>
            </a:srgbClr>
          </a:solidFill>
          <a:ln/>
        </p:spPr>
        <p:txBody>
          <a:bodyPr/>
          <a:lstStyle/>
          <a:p>
            <a:endParaRPr lang="en-US" sz="1200"/>
          </a:p>
        </p:txBody>
      </p:sp>
      <p:pic>
        <p:nvPicPr>
          <p:cNvPr id="6" name="Image 1" descr="preencoded.png"/>
          <p:cNvPicPr>
            <a:picLocks noChangeAspect="1"/>
          </p:cNvPicPr>
          <p:nvPr/>
        </p:nvPicPr>
        <p:blipFill>
          <a:blip r:embed="rId4"/>
          <a:stretch>
            <a:fillRect/>
          </a:stretch>
        </p:blipFill>
        <p:spPr>
          <a:xfrm>
            <a:off x="535781" y="1635672"/>
            <a:ext cx="171450" cy="171450"/>
          </a:xfrm>
          <a:prstGeom prst="rect">
            <a:avLst/>
          </a:prstGeom>
        </p:spPr>
      </p:pic>
      <p:sp>
        <p:nvSpPr>
          <p:cNvPr id="7" name="Text 3"/>
          <p:cNvSpPr/>
          <p:nvPr/>
        </p:nvSpPr>
        <p:spPr>
          <a:xfrm>
            <a:off x="535781" y="1807122"/>
            <a:ext cx="2420214" cy="246478"/>
          </a:xfrm>
          <a:prstGeom prst="rect">
            <a:avLst/>
          </a:prstGeom>
          <a:noFill/>
          <a:ln/>
        </p:spPr>
        <p:txBody>
          <a:bodyPr wrap="none" lIns="0" tIns="0" rIns="0" bIns="0" rtlCol="0" anchor="t">
            <a:spAutoFit/>
          </a:bodyPr>
          <a:lstStyle/>
          <a:p>
            <a:pPr marL="0" indent="0" algn="l">
              <a:lnSpc>
                <a:spcPts val="2000"/>
              </a:lnSpc>
              <a:buNone/>
            </a:pPr>
            <a:r>
              <a:rPr lang="en-US" sz="1600" b="1" dirty="0">
                <a:solidFill>
                  <a:schemeClr val="accent4">
                    <a:lumMod val="40000"/>
                    <a:lumOff val="60000"/>
                  </a:schemeClr>
                </a:solidFill>
              </a:rPr>
              <a:t>Multidisciplinary Integration</a:t>
            </a:r>
            <a:endParaRPr lang="en-US" sz="1600" dirty="0">
              <a:solidFill>
                <a:schemeClr val="accent4">
                  <a:lumMod val="40000"/>
                  <a:lumOff val="60000"/>
                </a:schemeClr>
              </a:solidFill>
            </a:endParaRPr>
          </a:p>
        </p:txBody>
      </p:sp>
      <p:sp>
        <p:nvSpPr>
          <p:cNvPr id="8" name="Text 4"/>
          <p:cNvSpPr/>
          <p:nvPr/>
        </p:nvSpPr>
        <p:spPr>
          <a:xfrm>
            <a:off x="535781" y="2043420"/>
            <a:ext cx="4757738" cy="359073"/>
          </a:xfrm>
          <a:prstGeom prst="rect">
            <a:avLst/>
          </a:prstGeom>
          <a:noFill/>
          <a:ln/>
        </p:spPr>
        <p:txBody>
          <a:bodyPr wrap="square" lIns="0" tIns="0" rIns="0" bIns="0" rtlCol="0" anchor="t">
            <a:spAutoFit/>
          </a:bodyPr>
          <a:lstStyle/>
          <a:p>
            <a:pPr marL="0" indent="0" algn="just">
              <a:lnSpc>
                <a:spcPts val="1400"/>
              </a:lnSpc>
              <a:buNone/>
            </a:pPr>
            <a:r>
              <a:rPr lang="en-US" sz="1300" dirty="0">
                <a:solidFill>
                  <a:srgbClr val="2C2C2C"/>
                </a:solidFill>
              </a:rPr>
              <a:t>Combines environmental science with economics, law, humanities, and medical disciplines for comprehensive sustainability skills.</a:t>
            </a:r>
            <a:endParaRPr lang="en-US" sz="1300" dirty="0"/>
          </a:p>
        </p:txBody>
      </p:sp>
      <p:sp>
        <p:nvSpPr>
          <p:cNvPr id="9" name="Shape 5"/>
          <p:cNvSpPr/>
          <p:nvPr/>
        </p:nvSpPr>
        <p:spPr>
          <a:xfrm>
            <a:off x="428625" y="2681506"/>
            <a:ext cx="4972050" cy="1058056"/>
          </a:xfrm>
          <a:prstGeom prst="rect">
            <a:avLst/>
          </a:prstGeom>
          <a:solidFill>
            <a:srgbClr val="D8C2A5">
              <a:alpha val="50000"/>
            </a:srgbClr>
          </a:solidFill>
          <a:ln/>
        </p:spPr>
        <p:txBody>
          <a:bodyPr/>
          <a:lstStyle/>
          <a:p>
            <a:endParaRPr lang="en-US" sz="1200"/>
          </a:p>
        </p:txBody>
      </p:sp>
      <p:pic>
        <p:nvPicPr>
          <p:cNvPr id="10" name="Image 2" descr="preencoded.png"/>
          <p:cNvPicPr>
            <a:picLocks noChangeAspect="1"/>
          </p:cNvPicPr>
          <p:nvPr/>
        </p:nvPicPr>
        <p:blipFill>
          <a:blip r:embed="rId5"/>
          <a:stretch>
            <a:fillRect/>
          </a:stretch>
        </p:blipFill>
        <p:spPr>
          <a:xfrm>
            <a:off x="535781" y="2800885"/>
            <a:ext cx="171450" cy="171450"/>
          </a:xfrm>
          <a:prstGeom prst="rect">
            <a:avLst/>
          </a:prstGeom>
        </p:spPr>
      </p:pic>
      <p:sp>
        <p:nvSpPr>
          <p:cNvPr id="11" name="Text 6"/>
          <p:cNvSpPr/>
          <p:nvPr/>
        </p:nvSpPr>
        <p:spPr>
          <a:xfrm>
            <a:off x="535781" y="2972335"/>
            <a:ext cx="1836144" cy="246478"/>
          </a:xfrm>
          <a:prstGeom prst="rect">
            <a:avLst/>
          </a:prstGeom>
          <a:noFill/>
          <a:ln/>
        </p:spPr>
        <p:txBody>
          <a:bodyPr wrap="none" lIns="0" tIns="0" rIns="0" bIns="0" rtlCol="0" anchor="t">
            <a:spAutoFit/>
          </a:bodyPr>
          <a:lstStyle/>
          <a:p>
            <a:pPr marL="0" indent="0" algn="l">
              <a:lnSpc>
                <a:spcPts val="2000"/>
              </a:lnSpc>
              <a:buNone/>
            </a:pPr>
            <a:r>
              <a:rPr lang="en-US" sz="1600" b="1" dirty="0">
                <a:solidFill>
                  <a:schemeClr val="accent4">
                    <a:lumMod val="40000"/>
                    <a:lumOff val="60000"/>
                  </a:schemeClr>
                </a:solidFill>
              </a:rPr>
              <a:t>One Health Approach</a:t>
            </a:r>
            <a:endParaRPr lang="en-US" sz="1600" dirty="0">
              <a:solidFill>
                <a:schemeClr val="accent4">
                  <a:lumMod val="40000"/>
                  <a:lumOff val="60000"/>
                </a:schemeClr>
              </a:solidFill>
            </a:endParaRPr>
          </a:p>
        </p:txBody>
      </p:sp>
      <p:sp>
        <p:nvSpPr>
          <p:cNvPr id="12" name="Text 7"/>
          <p:cNvSpPr/>
          <p:nvPr/>
        </p:nvSpPr>
        <p:spPr>
          <a:xfrm>
            <a:off x="535781" y="3280650"/>
            <a:ext cx="4757738" cy="359073"/>
          </a:xfrm>
          <a:prstGeom prst="rect">
            <a:avLst/>
          </a:prstGeom>
          <a:noFill/>
          <a:ln/>
        </p:spPr>
        <p:txBody>
          <a:bodyPr wrap="square" lIns="0" tIns="0" rIns="0" bIns="0" rtlCol="0" anchor="t">
            <a:spAutoFit/>
          </a:bodyPr>
          <a:lstStyle/>
          <a:p>
            <a:pPr marL="0" indent="0" algn="just">
              <a:lnSpc>
                <a:spcPts val="1400"/>
              </a:lnSpc>
              <a:buNone/>
            </a:pPr>
            <a:r>
              <a:rPr lang="en-US" sz="1300" dirty="0">
                <a:solidFill>
                  <a:srgbClr val="2C2C2C"/>
                </a:solidFill>
              </a:rPr>
              <a:t>Holistic perspective addressing environmental, social, and economic dimensions simultaneously to understand interconnected systems.</a:t>
            </a:r>
            <a:endParaRPr lang="en-US" sz="1300" dirty="0"/>
          </a:p>
        </p:txBody>
      </p:sp>
      <p:sp>
        <p:nvSpPr>
          <p:cNvPr id="13" name="Shape 8"/>
          <p:cNvSpPr/>
          <p:nvPr/>
        </p:nvSpPr>
        <p:spPr>
          <a:xfrm>
            <a:off x="428625" y="3854997"/>
            <a:ext cx="4972050" cy="1058056"/>
          </a:xfrm>
          <a:prstGeom prst="rect">
            <a:avLst/>
          </a:prstGeom>
          <a:solidFill>
            <a:srgbClr val="D8C2A5">
              <a:alpha val="50000"/>
            </a:srgbClr>
          </a:solidFill>
          <a:ln/>
        </p:spPr>
        <p:txBody>
          <a:bodyPr/>
          <a:lstStyle/>
          <a:p>
            <a:endParaRPr lang="en-US" sz="1200"/>
          </a:p>
        </p:txBody>
      </p:sp>
      <p:pic>
        <p:nvPicPr>
          <p:cNvPr id="14" name="Image 3" descr="preencoded.png"/>
          <p:cNvPicPr>
            <a:picLocks noChangeAspect="1"/>
          </p:cNvPicPr>
          <p:nvPr/>
        </p:nvPicPr>
        <p:blipFill>
          <a:blip r:embed="rId6"/>
          <a:stretch>
            <a:fillRect/>
          </a:stretch>
        </p:blipFill>
        <p:spPr>
          <a:xfrm>
            <a:off x="535781" y="3966097"/>
            <a:ext cx="171450" cy="171450"/>
          </a:xfrm>
          <a:prstGeom prst="rect">
            <a:avLst/>
          </a:prstGeom>
        </p:spPr>
      </p:pic>
      <p:sp>
        <p:nvSpPr>
          <p:cNvPr id="15" name="Text 9"/>
          <p:cNvSpPr/>
          <p:nvPr/>
        </p:nvSpPr>
        <p:spPr>
          <a:xfrm>
            <a:off x="535781" y="4137547"/>
            <a:ext cx="1862241" cy="246478"/>
          </a:xfrm>
          <a:prstGeom prst="rect">
            <a:avLst/>
          </a:prstGeom>
          <a:noFill/>
          <a:ln/>
        </p:spPr>
        <p:txBody>
          <a:bodyPr wrap="none" lIns="0" tIns="0" rIns="0" bIns="0" rtlCol="0" anchor="t">
            <a:spAutoFit/>
          </a:bodyPr>
          <a:lstStyle/>
          <a:p>
            <a:pPr marL="0" indent="0" algn="l">
              <a:lnSpc>
                <a:spcPts val="2000"/>
              </a:lnSpc>
              <a:buNone/>
            </a:pPr>
            <a:r>
              <a:rPr lang="en-US" sz="1600" b="1" dirty="0">
                <a:solidFill>
                  <a:schemeClr val="accent4">
                    <a:lumMod val="40000"/>
                    <a:lumOff val="60000"/>
                  </a:schemeClr>
                </a:solidFill>
              </a:rPr>
              <a:t>Green Jobs Alignment</a:t>
            </a:r>
            <a:endParaRPr lang="en-US" sz="1600" dirty="0">
              <a:solidFill>
                <a:schemeClr val="accent4">
                  <a:lumMod val="40000"/>
                  <a:lumOff val="60000"/>
                </a:schemeClr>
              </a:solidFill>
            </a:endParaRPr>
          </a:p>
        </p:txBody>
      </p:sp>
      <p:sp>
        <p:nvSpPr>
          <p:cNvPr id="16" name="Text 10"/>
          <p:cNvSpPr/>
          <p:nvPr/>
        </p:nvSpPr>
        <p:spPr>
          <a:xfrm>
            <a:off x="535781" y="4437585"/>
            <a:ext cx="4757738" cy="359073"/>
          </a:xfrm>
          <a:prstGeom prst="rect">
            <a:avLst/>
          </a:prstGeom>
          <a:noFill/>
          <a:ln/>
        </p:spPr>
        <p:txBody>
          <a:bodyPr wrap="square" lIns="0" tIns="0" rIns="0" bIns="0" rtlCol="0" anchor="t">
            <a:spAutoFit/>
          </a:bodyPr>
          <a:lstStyle/>
          <a:p>
            <a:pPr marL="0" indent="0" algn="just">
              <a:lnSpc>
                <a:spcPts val="1400"/>
              </a:lnSpc>
              <a:buNone/>
            </a:pPr>
            <a:r>
              <a:rPr lang="en-US" sz="1300" dirty="0">
                <a:solidFill>
                  <a:srgbClr val="2C2C2C"/>
                </a:solidFill>
              </a:rPr>
              <a:t>Direct responsiveness to growing labor market demand for circular economy expertise and ecological transition management.</a:t>
            </a:r>
            <a:endParaRPr lang="en-US" sz="1300" dirty="0"/>
          </a:p>
        </p:txBody>
      </p:sp>
      <p:pic>
        <p:nvPicPr>
          <p:cNvPr id="18" name="Picture 17">
            <a:extLst>
              <a:ext uri="{FF2B5EF4-FFF2-40B4-BE49-F238E27FC236}">
                <a16:creationId xmlns:a16="http://schemas.microsoft.com/office/drawing/2014/main" id="{C9F3AF25-7959-49A7-889A-9832C57854DD}"/>
              </a:ext>
            </a:extLst>
          </p:cNvPr>
          <p:cNvPicPr>
            <a:picLocks noChangeAspect="1"/>
          </p:cNvPicPr>
          <p:nvPr/>
        </p:nvPicPr>
        <p:blipFill>
          <a:blip r:embed="rId7"/>
          <a:stretch>
            <a:fillRect/>
          </a:stretch>
        </p:blipFill>
        <p:spPr>
          <a:xfrm>
            <a:off x="5535627" y="1538510"/>
            <a:ext cx="3366265" cy="3366265"/>
          </a:xfrm>
          <a:prstGeom prst="rect">
            <a:avLst/>
          </a:prstGeom>
        </p:spPr>
      </p:pic>
      <p:pic>
        <p:nvPicPr>
          <p:cNvPr id="19" name="Picture 2">
            <a:extLst>
              <a:ext uri="{FF2B5EF4-FFF2-40B4-BE49-F238E27FC236}">
                <a16:creationId xmlns:a16="http://schemas.microsoft.com/office/drawing/2014/main" id="{9C09437E-9C57-4F07-9A1E-5293710963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00874" y="-486268"/>
            <a:ext cx="2021856"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143500"/>
          </a:xfrm>
          <a:prstGeom prst="rect">
            <a:avLst/>
          </a:prstGeom>
        </p:spPr>
      </p:pic>
      <p:sp>
        <p:nvSpPr>
          <p:cNvPr id="3" name="Text 0"/>
          <p:cNvSpPr/>
          <p:nvPr/>
        </p:nvSpPr>
        <p:spPr>
          <a:xfrm>
            <a:off x="428625" y="273292"/>
            <a:ext cx="6984221" cy="502702"/>
          </a:xfrm>
          <a:prstGeom prst="rect">
            <a:avLst/>
          </a:prstGeom>
          <a:noFill/>
          <a:ln/>
        </p:spPr>
        <p:txBody>
          <a:bodyPr wrap="none" lIns="0" tIns="0" rIns="0" bIns="0" rtlCol="0" anchor="t">
            <a:spAutoFit/>
          </a:bodyPr>
          <a:lstStyle/>
          <a:p>
            <a:pPr marL="0" indent="0" algn="ctr">
              <a:lnSpc>
                <a:spcPts val="4100"/>
              </a:lnSpc>
              <a:buNone/>
            </a:pPr>
            <a:r>
              <a:rPr lang="en-US" sz="3200" b="1" dirty="0">
                <a:solidFill>
                  <a:schemeClr val="accent2">
                    <a:lumMod val="40000"/>
                    <a:lumOff val="60000"/>
                  </a:schemeClr>
                </a:solidFill>
              </a:rPr>
              <a:t>Institutional Innovation for Sustainability</a:t>
            </a:r>
            <a:endParaRPr lang="en-US" sz="3200" dirty="0">
              <a:solidFill>
                <a:schemeClr val="accent2">
                  <a:lumMod val="40000"/>
                  <a:lumOff val="60000"/>
                </a:schemeClr>
              </a:solidFill>
            </a:endParaRPr>
          </a:p>
        </p:txBody>
      </p:sp>
      <p:sp>
        <p:nvSpPr>
          <p:cNvPr id="4" name="Shape 1"/>
          <p:cNvSpPr/>
          <p:nvPr/>
        </p:nvSpPr>
        <p:spPr>
          <a:xfrm>
            <a:off x="428625" y="1049285"/>
            <a:ext cx="4054078" cy="1700213"/>
          </a:xfrm>
          <a:prstGeom prst="rect">
            <a:avLst/>
          </a:prstGeom>
          <a:solidFill>
            <a:srgbClr val="C6C9B9">
              <a:alpha val="40000"/>
            </a:srgbClr>
          </a:solidFill>
          <a:ln/>
        </p:spPr>
        <p:txBody>
          <a:bodyPr/>
          <a:lstStyle/>
          <a:p>
            <a:endParaRPr lang="en-US"/>
          </a:p>
        </p:txBody>
      </p:sp>
      <p:pic>
        <p:nvPicPr>
          <p:cNvPr id="5" name="Image 1" descr="preencoded.png"/>
          <p:cNvPicPr>
            <a:picLocks noChangeAspect="1"/>
          </p:cNvPicPr>
          <p:nvPr/>
        </p:nvPicPr>
        <p:blipFill>
          <a:blip r:embed="rId4"/>
          <a:stretch>
            <a:fillRect/>
          </a:stretch>
        </p:blipFill>
        <p:spPr>
          <a:xfrm>
            <a:off x="607219" y="1227879"/>
            <a:ext cx="3696891" cy="285750"/>
          </a:xfrm>
          <a:prstGeom prst="rect">
            <a:avLst/>
          </a:prstGeom>
        </p:spPr>
      </p:pic>
      <p:sp>
        <p:nvSpPr>
          <p:cNvPr id="6" name="Text 2"/>
          <p:cNvSpPr/>
          <p:nvPr/>
        </p:nvSpPr>
        <p:spPr>
          <a:xfrm>
            <a:off x="607219" y="1620785"/>
            <a:ext cx="2453044" cy="291747"/>
          </a:xfrm>
          <a:prstGeom prst="rect">
            <a:avLst/>
          </a:prstGeom>
          <a:noFill/>
          <a:ln/>
        </p:spPr>
        <p:txBody>
          <a:bodyPr wrap="none" lIns="0" tIns="0" rIns="0" bIns="0" rtlCol="0" anchor="t">
            <a:spAutoFit/>
          </a:bodyPr>
          <a:lstStyle/>
          <a:p>
            <a:pPr marL="0" indent="0" algn="l">
              <a:lnSpc>
                <a:spcPts val="2400"/>
              </a:lnSpc>
              <a:buNone/>
            </a:pPr>
            <a:r>
              <a:rPr lang="en-US" b="1" dirty="0">
                <a:solidFill>
                  <a:schemeClr val="accent2">
                    <a:lumMod val="40000"/>
                    <a:lumOff val="60000"/>
                  </a:schemeClr>
                </a:solidFill>
              </a:rPr>
              <a:t>New Department Created</a:t>
            </a:r>
            <a:endParaRPr lang="en-US" dirty="0">
              <a:solidFill>
                <a:schemeClr val="accent2">
                  <a:lumMod val="40000"/>
                  <a:lumOff val="60000"/>
                </a:schemeClr>
              </a:solidFill>
            </a:endParaRPr>
          </a:p>
        </p:txBody>
      </p:sp>
      <p:sp>
        <p:nvSpPr>
          <p:cNvPr id="7" name="Text 3"/>
          <p:cNvSpPr/>
          <p:nvPr/>
        </p:nvSpPr>
        <p:spPr>
          <a:xfrm>
            <a:off x="607219" y="1992260"/>
            <a:ext cx="3696891" cy="577081"/>
          </a:xfrm>
          <a:prstGeom prst="rect">
            <a:avLst/>
          </a:prstGeom>
          <a:noFill/>
          <a:ln/>
        </p:spPr>
        <p:txBody>
          <a:bodyPr wrap="square" lIns="0" tIns="0" rIns="0" bIns="0" rtlCol="0" anchor="t">
            <a:spAutoFit/>
          </a:bodyPr>
          <a:lstStyle/>
          <a:p>
            <a:pPr marL="0" indent="0" algn="just">
              <a:lnSpc>
                <a:spcPts val="1500"/>
              </a:lnSpc>
              <a:buNone/>
            </a:pPr>
            <a:r>
              <a:rPr lang="en-US" sz="1300" dirty="0">
                <a:solidFill>
                  <a:srgbClr val="2C2C2C"/>
                </a:solidFill>
              </a:rPr>
              <a:t>Established Department for Sustainable Development and Ecological Transition to embed sustainability into institutional DNA and governance structures.</a:t>
            </a:r>
            <a:endParaRPr lang="en-US" sz="1300" dirty="0"/>
          </a:p>
        </p:txBody>
      </p:sp>
      <p:sp>
        <p:nvSpPr>
          <p:cNvPr id="8" name="Shape 4"/>
          <p:cNvSpPr/>
          <p:nvPr/>
        </p:nvSpPr>
        <p:spPr>
          <a:xfrm>
            <a:off x="4661297" y="1049285"/>
            <a:ext cx="4054078" cy="1700213"/>
          </a:xfrm>
          <a:prstGeom prst="rect">
            <a:avLst/>
          </a:prstGeom>
          <a:solidFill>
            <a:srgbClr val="C6C9B9">
              <a:alpha val="40000"/>
            </a:srgbClr>
          </a:solidFill>
          <a:ln/>
        </p:spPr>
        <p:txBody>
          <a:bodyPr/>
          <a:lstStyle/>
          <a:p>
            <a:endParaRPr lang="en-US"/>
          </a:p>
        </p:txBody>
      </p:sp>
      <p:pic>
        <p:nvPicPr>
          <p:cNvPr id="9" name="Image 2" descr="preencoded.png"/>
          <p:cNvPicPr>
            <a:picLocks noChangeAspect="1"/>
          </p:cNvPicPr>
          <p:nvPr/>
        </p:nvPicPr>
        <p:blipFill>
          <a:blip r:embed="rId5"/>
          <a:stretch>
            <a:fillRect/>
          </a:stretch>
        </p:blipFill>
        <p:spPr>
          <a:xfrm>
            <a:off x="4839891" y="1227879"/>
            <a:ext cx="3696891" cy="285750"/>
          </a:xfrm>
          <a:prstGeom prst="rect">
            <a:avLst/>
          </a:prstGeom>
        </p:spPr>
      </p:pic>
      <p:sp>
        <p:nvSpPr>
          <p:cNvPr id="10" name="Text 5"/>
          <p:cNvSpPr/>
          <p:nvPr/>
        </p:nvSpPr>
        <p:spPr>
          <a:xfrm>
            <a:off x="4839891" y="1620785"/>
            <a:ext cx="1326325" cy="291747"/>
          </a:xfrm>
          <a:prstGeom prst="rect">
            <a:avLst/>
          </a:prstGeom>
          <a:noFill/>
          <a:ln/>
        </p:spPr>
        <p:txBody>
          <a:bodyPr wrap="none" lIns="0" tIns="0" rIns="0" bIns="0" rtlCol="0" anchor="t">
            <a:spAutoFit/>
          </a:bodyPr>
          <a:lstStyle/>
          <a:p>
            <a:pPr marL="0" indent="0" algn="l">
              <a:lnSpc>
                <a:spcPts val="2400"/>
              </a:lnSpc>
              <a:buNone/>
            </a:pPr>
            <a:r>
              <a:rPr lang="en-US" b="1" dirty="0">
                <a:solidFill>
                  <a:schemeClr val="accent2">
                    <a:lumMod val="40000"/>
                    <a:lumOff val="60000"/>
                  </a:schemeClr>
                </a:solidFill>
              </a:rPr>
              <a:t>Breaking Silos</a:t>
            </a:r>
            <a:endParaRPr lang="en-US" dirty="0">
              <a:solidFill>
                <a:schemeClr val="accent2">
                  <a:lumMod val="40000"/>
                  <a:lumOff val="60000"/>
                </a:schemeClr>
              </a:solidFill>
            </a:endParaRPr>
          </a:p>
        </p:txBody>
      </p:sp>
      <p:sp>
        <p:nvSpPr>
          <p:cNvPr id="11" name="Text 6"/>
          <p:cNvSpPr/>
          <p:nvPr/>
        </p:nvSpPr>
        <p:spPr>
          <a:xfrm>
            <a:off x="4839891" y="1992260"/>
            <a:ext cx="3696891" cy="577081"/>
          </a:xfrm>
          <a:prstGeom prst="rect">
            <a:avLst/>
          </a:prstGeom>
          <a:noFill/>
          <a:ln/>
        </p:spPr>
        <p:txBody>
          <a:bodyPr wrap="square" lIns="0" tIns="0" rIns="0" bIns="0" rtlCol="0" anchor="t">
            <a:spAutoFit/>
          </a:bodyPr>
          <a:lstStyle/>
          <a:p>
            <a:pPr marL="0" indent="0" algn="just">
              <a:lnSpc>
                <a:spcPts val="1500"/>
              </a:lnSpc>
              <a:buNone/>
            </a:pPr>
            <a:r>
              <a:rPr lang="en-US" sz="1300" dirty="0">
                <a:solidFill>
                  <a:srgbClr val="2C2C2C"/>
                </a:solidFill>
              </a:rPr>
              <a:t>Research teams organized around problems and solutions, not only disciplines, enabling genuine interdisciplinary collaboration from project inception.</a:t>
            </a:r>
            <a:endParaRPr lang="en-US" sz="1300" dirty="0"/>
          </a:p>
        </p:txBody>
      </p:sp>
      <p:sp>
        <p:nvSpPr>
          <p:cNvPr id="12" name="Shape 7"/>
          <p:cNvSpPr/>
          <p:nvPr/>
        </p:nvSpPr>
        <p:spPr>
          <a:xfrm>
            <a:off x="428625" y="2928092"/>
            <a:ext cx="4054078" cy="1700213"/>
          </a:xfrm>
          <a:prstGeom prst="rect">
            <a:avLst/>
          </a:prstGeom>
          <a:solidFill>
            <a:srgbClr val="C6C9B9">
              <a:alpha val="40000"/>
            </a:srgbClr>
          </a:solidFill>
          <a:ln/>
        </p:spPr>
        <p:txBody>
          <a:bodyPr/>
          <a:lstStyle/>
          <a:p>
            <a:endParaRPr lang="en-US"/>
          </a:p>
        </p:txBody>
      </p:sp>
      <p:pic>
        <p:nvPicPr>
          <p:cNvPr id="13" name="Image 3" descr="preencoded.png"/>
          <p:cNvPicPr>
            <a:picLocks noChangeAspect="1"/>
          </p:cNvPicPr>
          <p:nvPr/>
        </p:nvPicPr>
        <p:blipFill>
          <a:blip r:embed="rId6"/>
          <a:stretch>
            <a:fillRect/>
          </a:stretch>
        </p:blipFill>
        <p:spPr>
          <a:xfrm>
            <a:off x="607219" y="3106685"/>
            <a:ext cx="3696891" cy="285750"/>
          </a:xfrm>
          <a:prstGeom prst="rect">
            <a:avLst/>
          </a:prstGeom>
        </p:spPr>
      </p:pic>
      <p:sp>
        <p:nvSpPr>
          <p:cNvPr id="14" name="Text 8"/>
          <p:cNvSpPr/>
          <p:nvPr/>
        </p:nvSpPr>
        <p:spPr>
          <a:xfrm>
            <a:off x="607219" y="3499592"/>
            <a:ext cx="2320572" cy="291747"/>
          </a:xfrm>
          <a:prstGeom prst="rect">
            <a:avLst/>
          </a:prstGeom>
          <a:noFill/>
          <a:ln/>
        </p:spPr>
        <p:txBody>
          <a:bodyPr wrap="none" lIns="0" tIns="0" rIns="0" bIns="0" rtlCol="0" anchor="t">
            <a:spAutoFit/>
          </a:bodyPr>
          <a:lstStyle/>
          <a:p>
            <a:pPr marL="0" indent="0" algn="l">
              <a:lnSpc>
                <a:spcPts val="2400"/>
              </a:lnSpc>
              <a:buNone/>
            </a:pPr>
            <a:r>
              <a:rPr lang="en-US" b="1" dirty="0">
                <a:solidFill>
                  <a:schemeClr val="accent2">
                    <a:lumMod val="40000"/>
                    <a:lumOff val="60000"/>
                  </a:schemeClr>
                </a:solidFill>
              </a:rPr>
              <a:t>Holistic Problem-Solving</a:t>
            </a:r>
            <a:endParaRPr lang="en-US" dirty="0">
              <a:solidFill>
                <a:schemeClr val="accent2">
                  <a:lumMod val="40000"/>
                  <a:lumOff val="60000"/>
                </a:schemeClr>
              </a:solidFill>
            </a:endParaRPr>
          </a:p>
        </p:txBody>
      </p:sp>
      <p:sp>
        <p:nvSpPr>
          <p:cNvPr id="15" name="Text 9"/>
          <p:cNvSpPr/>
          <p:nvPr/>
        </p:nvSpPr>
        <p:spPr>
          <a:xfrm>
            <a:off x="607219" y="3871067"/>
            <a:ext cx="3696891" cy="577081"/>
          </a:xfrm>
          <a:prstGeom prst="rect">
            <a:avLst/>
          </a:prstGeom>
          <a:noFill/>
          <a:ln/>
        </p:spPr>
        <p:txBody>
          <a:bodyPr wrap="square" lIns="0" tIns="0" rIns="0" bIns="0" rtlCol="0" anchor="t">
            <a:spAutoFit/>
          </a:bodyPr>
          <a:lstStyle/>
          <a:p>
            <a:pPr marL="0" indent="0" algn="just">
              <a:lnSpc>
                <a:spcPts val="1500"/>
              </a:lnSpc>
              <a:buNone/>
            </a:pPr>
            <a:r>
              <a:rPr lang="en-US" sz="1300" dirty="0">
                <a:solidFill>
                  <a:srgbClr val="2C2C2C"/>
                </a:solidFill>
              </a:rPr>
              <a:t>Systematizing shared knowledge across fields to generate creative solutions to complex global sustainability challenges.</a:t>
            </a:r>
            <a:endParaRPr lang="en-US" sz="1300" dirty="0"/>
          </a:p>
        </p:txBody>
      </p:sp>
      <p:sp>
        <p:nvSpPr>
          <p:cNvPr id="16" name="Shape 10"/>
          <p:cNvSpPr/>
          <p:nvPr/>
        </p:nvSpPr>
        <p:spPr>
          <a:xfrm>
            <a:off x="4661297" y="2928092"/>
            <a:ext cx="4054078" cy="1700213"/>
          </a:xfrm>
          <a:prstGeom prst="rect">
            <a:avLst/>
          </a:prstGeom>
          <a:solidFill>
            <a:srgbClr val="C6C9B9">
              <a:alpha val="40000"/>
            </a:srgbClr>
          </a:solidFill>
          <a:ln/>
        </p:spPr>
        <p:txBody>
          <a:bodyPr/>
          <a:lstStyle/>
          <a:p>
            <a:endParaRPr lang="en-US"/>
          </a:p>
        </p:txBody>
      </p:sp>
      <p:pic>
        <p:nvPicPr>
          <p:cNvPr id="17" name="Image 4" descr="preencoded.png"/>
          <p:cNvPicPr>
            <a:picLocks noChangeAspect="1"/>
          </p:cNvPicPr>
          <p:nvPr/>
        </p:nvPicPr>
        <p:blipFill>
          <a:blip r:embed="rId7"/>
          <a:stretch>
            <a:fillRect/>
          </a:stretch>
        </p:blipFill>
        <p:spPr>
          <a:xfrm>
            <a:off x="4839891" y="3106685"/>
            <a:ext cx="3696891" cy="285750"/>
          </a:xfrm>
          <a:prstGeom prst="rect">
            <a:avLst/>
          </a:prstGeom>
        </p:spPr>
      </p:pic>
      <p:sp>
        <p:nvSpPr>
          <p:cNvPr id="18" name="Text 11"/>
          <p:cNvSpPr/>
          <p:nvPr/>
        </p:nvSpPr>
        <p:spPr>
          <a:xfrm>
            <a:off x="4839891" y="3499592"/>
            <a:ext cx="2376933" cy="291747"/>
          </a:xfrm>
          <a:prstGeom prst="rect">
            <a:avLst/>
          </a:prstGeom>
          <a:noFill/>
          <a:ln/>
        </p:spPr>
        <p:txBody>
          <a:bodyPr wrap="none" lIns="0" tIns="0" rIns="0" bIns="0" rtlCol="0" anchor="t">
            <a:spAutoFit/>
          </a:bodyPr>
          <a:lstStyle/>
          <a:p>
            <a:pPr marL="0" indent="0" algn="l">
              <a:lnSpc>
                <a:spcPts val="2400"/>
              </a:lnSpc>
              <a:buNone/>
            </a:pPr>
            <a:r>
              <a:rPr lang="en-US" b="1" dirty="0">
                <a:solidFill>
                  <a:schemeClr val="accent2">
                    <a:lumMod val="40000"/>
                    <a:lumOff val="60000"/>
                  </a:schemeClr>
                </a:solidFill>
              </a:rPr>
              <a:t>Co-Creation Partnerships</a:t>
            </a:r>
            <a:endParaRPr lang="en-US" dirty="0">
              <a:solidFill>
                <a:schemeClr val="accent2">
                  <a:lumMod val="40000"/>
                  <a:lumOff val="60000"/>
                </a:schemeClr>
              </a:solidFill>
            </a:endParaRPr>
          </a:p>
        </p:txBody>
      </p:sp>
      <p:sp>
        <p:nvSpPr>
          <p:cNvPr id="19" name="Text 12"/>
          <p:cNvSpPr/>
          <p:nvPr/>
        </p:nvSpPr>
        <p:spPr>
          <a:xfrm>
            <a:off x="4839891" y="3871067"/>
            <a:ext cx="3696891" cy="577081"/>
          </a:xfrm>
          <a:prstGeom prst="rect">
            <a:avLst/>
          </a:prstGeom>
          <a:noFill/>
          <a:ln/>
        </p:spPr>
        <p:txBody>
          <a:bodyPr wrap="square" lIns="0" tIns="0" rIns="0" bIns="0" rtlCol="0" anchor="t">
            <a:spAutoFit/>
          </a:bodyPr>
          <a:lstStyle/>
          <a:p>
            <a:pPr marL="0" indent="0" algn="just">
              <a:lnSpc>
                <a:spcPts val="1500"/>
              </a:lnSpc>
              <a:buNone/>
            </a:pPr>
            <a:r>
              <a:rPr lang="en-US" sz="1300" dirty="0">
                <a:solidFill>
                  <a:srgbClr val="2C2C2C"/>
                </a:solidFill>
              </a:rPr>
              <a:t>Working alongside enterprises and public institutions from the beginning to ensure research addresses real-world needs and can be scaled.</a:t>
            </a:r>
            <a:endParaRPr lang="en-US" sz="1300" dirty="0"/>
          </a:p>
        </p:txBody>
      </p:sp>
      <p:pic>
        <p:nvPicPr>
          <p:cNvPr id="21" name="Picture 2">
            <a:extLst>
              <a:ext uri="{FF2B5EF4-FFF2-40B4-BE49-F238E27FC236}">
                <a16:creationId xmlns:a16="http://schemas.microsoft.com/office/drawing/2014/main" id="{4FE13473-0AF5-40F0-91B0-437AD5CA08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36457" y="-496682"/>
            <a:ext cx="2021856"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143500"/>
          </a:xfrm>
          <a:prstGeom prst="rect">
            <a:avLst/>
          </a:prstGeom>
        </p:spPr>
      </p:pic>
      <p:sp>
        <p:nvSpPr>
          <p:cNvPr id="3" name="Text 0"/>
          <p:cNvSpPr/>
          <p:nvPr/>
        </p:nvSpPr>
        <p:spPr>
          <a:xfrm>
            <a:off x="195792" y="156715"/>
            <a:ext cx="7993663" cy="502702"/>
          </a:xfrm>
          <a:prstGeom prst="rect">
            <a:avLst/>
          </a:prstGeom>
          <a:noFill/>
          <a:ln/>
        </p:spPr>
        <p:txBody>
          <a:bodyPr wrap="none" lIns="0" tIns="0" rIns="0" bIns="0" rtlCol="0" anchor="t">
            <a:spAutoFit/>
          </a:bodyPr>
          <a:lstStyle/>
          <a:p>
            <a:pPr marL="0" indent="0" algn="l">
              <a:lnSpc>
                <a:spcPts val="4100"/>
              </a:lnSpc>
              <a:buNone/>
            </a:pPr>
            <a:r>
              <a:rPr lang="en-US" sz="3200" b="1" dirty="0">
                <a:solidFill>
                  <a:schemeClr val="accent2">
                    <a:lumMod val="40000"/>
                    <a:lumOff val="60000"/>
                  </a:schemeClr>
                </a:solidFill>
              </a:rPr>
              <a:t>From Research to Practice: The Circularity Desk</a:t>
            </a:r>
            <a:endParaRPr lang="en-US" sz="3200" dirty="0">
              <a:solidFill>
                <a:schemeClr val="accent2">
                  <a:lumMod val="40000"/>
                  <a:lumOff val="60000"/>
                </a:schemeClr>
              </a:solidFill>
            </a:endParaRPr>
          </a:p>
        </p:txBody>
      </p:sp>
      <p:sp>
        <p:nvSpPr>
          <p:cNvPr id="6" name="Text 2"/>
          <p:cNvSpPr/>
          <p:nvPr/>
        </p:nvSpPr>
        <p:spPr>
          <a:xfrm>
            <a:off x="373998" y="687324"/>
            <a:ext cx="7363111" cy="410369"/>
          </a:xfrm>
          <a:prstGeom prst="rect">
            <a:avLst/>
          </a:prstGeom>
          <a:noFill/>
          <a:ln/>
        </p:spPr>
        <p:txBody>
          <a:bodyPr wrap="square" lIns="0" tIns="0" rIns="0" bIns="0" rtlCol="0" anchor="t">
            <a:spAutoFit/>
          </a:bodyPr>
          <a:lstStyle/>
          <a:p>
            <a:pPr marL="0" indent="0" algn="ctr">
              <a:lnSpc>
                <a:spcPts val="1600"/>
              </a:lnSpc>
              <a:buNone/>
            </a:pPr>
            <a:r>
              <a:rPr lang="en-US" sz="1400" i="1" dirty="0">
                <a:solidFill>
                  <a:schemeClr val="bg1">
                    <a:lumMod val="95000"/>
                  </a:schemeClr>
                </a:solidFill>
              </a:rPr>
              <a:t>The Circularity Desk positions the university as a service platform for the entrepreneurial ecosystem, providing open support for firms to transition to sustainable circular economy models.</a:t>
            </a:r>
          </a:p>
        </p:txBody>
      </p:sp>
      <p:sp>
        <p:nvSpPr>
          <p:cNvPr id="7" name="Shape 3"/>
          <p:cNvSpPr/>
          <p:nvPr/>
        </p:nvSpPr>
        <p:spPr>
          <a:xfrm>
            <a:off x="4786313" y="1362567"/>
            <a:ext cx="4143375" cy="1058056"/>
          </a:xfrm>
          <a:prstGeom prst="rect">
            <a:avLst/>
          </a:prstGeom>
          <a:solidFill>
            <a:srgbClr val="F2EAE2">
              <a:alpha val="60000"/>
            </a:srgbClr>
          </a:solidFill>
          <a:ln/>
        </p:spPr>
        <p:txBody>
          <a:bodyPr/>
          <a:lstStyle/>
          <a:p>
            <a:endParaRPr lang="en-US"/>
          </a:p>
        </p:txBody>
      </p:sp>
      <p:pic>
        <p:nvPicPr>
          <p:cNvPr id="8" name="Image 2" descr="preencoded.png"/>
          <p:cNvPicPr>
            <a:picLocks noChangeAspect="1"/>
          </p:cNvPicPr>
          <p:nvPr/>
        </p:nvPicPr>
        <p:blipFill>
          <a:blip r:embed="rId4"/>
          <a:stretch>
            <a:fillRect/>
          </a:stretch>
        </p:blipFill>
        <p:spPr>
          <a:xfrm>
            <a:off x="4893469" y="1449750"/>
            <a:ext cx="171450" cy="171450"/>
          </a:xfrm>
          <a:prstGeom prst="rect">
            <a:avLst/>
          </a:prstGeom>
        </p:spPr>
      </p:pic>
      <p:sp>
        <p:nvSpPr>
          <p:cNvPr id="9" name="Text 4"/>
          <p:cNvSpPr/>
          <p:nvPr/>
        </p:nvSpPr>
        <p:spPr>
          <a:xfrm>
            <a:off x="4893469" y="1621200"/>
            <a:ext cx="849207" cy="239746"/>
          </a:xfrm>
          <a:prstGeom prst="rect">
            <a:avLst/>
          </a:prstGeom>
          <a:noFill/>
          <a:ln/>
        </p:spPr>
        <p:txBody>
          <a:bodyPr wrap="none" lIns="0" tIns="0" rIns="0" bIns="0" rtlCol="0" anchor="t">
            <a:spAutoFit/>
          </a:bodyPr>
          <a:lstStyle/>
          <a:p>
            <a:pPr marL="0" indent="0" algn="l">
              <a:lnSpc>
                <a:spcPts val="2000"/>
              </a:lnSpc>
              <a:buNone/>
            </a:pPr>
            <a:r>
              <a:rPr lang="en-US" sz="1400" b="1" dirty="0">
                <a:solidFill>
                  <a:srgbClr val="C58A7A"/>
                </a:solidFill>
              </a:rPr>
              <a:t>Diagnostics</a:t>
            </a:r>
            <a:endParaRPr lang="en-US" sz="1400" dirty="0"/>
          </a:p>
        </p:txBody>
      </p:sp>
      <p:sp>
        <p:nvSpPr>
          <p:cNvPr id="10" name="Text 5"/>
          <p:cNvSpPr/>
          <p:nvPr/>
        </p:nvSpPr>
        <p:spPr>
          <a:xfrm>
            <a:off x="4893468" y="1866210"/>
            <a:ext cx="3929063" cy="592470"/>
          </a:xfrm>
          <a:prstGeom prst="rect">
            <a:avLst/>
          </a:prstGeom>
          <a:noFill/>
          <a:ln/>
        </p:spPr>
        <p:txBody>
          <a:bodyPr wrap="square" lIns="0" tIns="0" rIns="0" bIns="0" rtlCol="0" anchor="t">
            <a:spAutoFit/>
          </a:bodyPr>
          <a:lstStyle/>
          <a:p>
            <a:pPr marL="0" indent="0" algn="just">
              <a:lnSpc>
                <a:spcPts val="1400"/>
              </a:lnSpc>
              <a:buNone/>
            </a:pPr>
            <a:r>
              <a:rPr lang="en-US" sz="1300" dirty="0">
                <a:solidFill>
                  <a:srgbClr val="2C2C2C"/>
                </a:solidFill>
              </a:rPr>
              <a:t>Comprehensive assessment of current resource flows, waste streams, and circular economy readiness for businesses.</a:t>
            </a:r>
            <a:endParaRPr lang="en-US" sz="1300" dirty="0"/>
          </a:p>
        </p:txBody>
      </p:sp>
      <p:sp>
        <p:nvSpPr>
          <p:cNvPr id="11" name="Shape 6"/>
          <p:cNvSpPr/>
          <p:nvPr/>
        </p:nvSpPr>
        <p:spPr>
          <a:xfrm>
            <a:off x="4786313" y="2506348"/>
            <a:ext cx="4143375" cy="1238073"/>
          </a:xfrm>
          <a:prstGeom prst="rect">
            <a:avLst/>
          </a:prstGeom>
          <a:solidFill>
            <a:srgbClr val="F2EAE2">
              <a:alpha val="60000"/>
            </a:srgbClr>
          </a:solidFill>
          <a:ln/>
        </p:spPr>
        <p:txBody>
          <a:bodyPr/>
          <a:lstStyle/>
          <a:p>
            <a:endParaRPr lang="en-US"/>
          </a:p>
        </p:txBody>
      </p:sp>
      <p:pic>
        <p:nvPicPr>
          <p:cNvPr id="12" name="Image 3" descr="preencoded.png"/>
          <p:cNvPicPr>
            <a:picLocks noChangeAspect="1"/>
          </p:cNvPicPr>
          <p:nvPr/>
        </p:nvPicPr>
        <p:blipFill>
          <a:blip r:embed="rId5"/>
          <a:stretch>
            <a:fillRect/>
          </a:stretch>
        </p:blipFill>
        <p:spPr>
          <a:xfrm>
            <a:off x="4893469" y="2625727"/>
            <a:ext cx="150019" cy="171450"/>
          </a:xfrm>
          <a:prstGeom prst="rect">
            <a:avLst/>
          </a:prstGeom>
        </p:spPr>
      </p:pic>
      <p:sp>
        <p:nvSpPr>
          <p:cNvPr id="13" name="Text 7"/>
          <p:cNvSpPr/>
          <p:nvPr/>
        </p:nvSpPr>
        <p:spPr>
          <a:xfrm>
            <a:off x="4893469" y="2797177"/>
            <a:ext cx="1288430" cy="239746"/>
          </a:xfrm>
          <a:prstGeom prst="rect">
            <a:avLst/>
          </a:prstGeom>
          <a:noFill/>
          <a:ln/>
        </p:spPr>
        <p:txBody>
          <a:bodyPr wrap="none" lIns="0" tIns="0" rIns="0" bIns="0" rtlCol="0" anchor="t">
            <a:spAutoFit/>
          </a:bodyPr>
          <a:lstStyle/>
          <a:p>
            <a:pPr marL="0" indent="0" algn="l">
              <a:lnSpc>
                <a:spcPts val="2000"/>
              </a:lnSpc>
              <a:buNone/>
            </a:pPr>
            <a:r>
              <a:rPr lang="en-US" sz="1400" b="1" dirty="0">
                <a:solidFill>
                  <a:srgbClr val="C58A7A"/>
                </a:solidFill>
              </a:rPr>
              <a:t>Applied Research</a:t>
            </a:r>
            <a:endParaRPr lang="en-US" sz="1400" dirty="0"/>
          </a:p>
        </p:txBody>
      </p:sp>
      <p:sp>
        <p:nvSpPr>
          <p:cNvPr id="14" name="Text 8"/>
          <p:cNvSpPr/>
          <p:nvPr/>
        </p:nvSpPr>
        <p:spPr>
          <a:xfrm>
            <a:off x="4893469" y="3092738"/>
            <a:ext cx="3929063" cy="540051"/>
          </a:xfrm>
          <a:prstGeom prst="rect">
            <a:avLst/>
          </a:prstGeom>
          <a:noFill/>
          <a:ln/>
        </p:spPr>
        <p:txBody>
          <a:bodyPr wrap="square" lIns="0" tIns="0" rIns="0" bIns="0" rtlCol="0" anchor="t">
            <a:spAutoFit/>
          </a:bodyPr>
          <a:lstStyle/>
          <a:p>
            <a:pPr marL="0" indent="0" algn="just">
              <a:lnSpc>
                <a:spcPts val="1400"/>
              </a:lnSpc>
              <a:buNone/>
            </a:pPr>
            <a:r>
              <a:rPr lang="en-US" sz="1300" dirty="0">
                <a:solidFill>
                  <a:srgbClr val="2C2C2C"/>
                </a:solidFill>
              </a:rPr>
              <a:t>University researchers collaborate with firms to develop evidence-based sustainable solutions tailored to specific operational contexts.</a:t>
            </a:r>
            <a:endParaRPr lang="en-US" sz="1300" dirty="0"/>
          </a:p>
        </p:txBody>
      </p:sp>
      <p:sp>
        <p:nvSpPr>
          <p:cNvPr id="15" name="Shape 9"/>
          <p:cNvSpPr/>
          <p:nvPr/>
        </p:nvSpPr>
        <p:spPr>
          <a:xfrm>
            <a:off x="4786313" y="3830146"/>
            <a:ext cx="4143375" cy="1058056"/>
          </a:xfrm>
          <a:prstGeom prst="rect">
            <a:avLst/>
          </a:prstGeom>
          <a:solidFill>
            <a:srgbClr val="F2EAE2">
              <a:alpha val="60000"/>
            </a:srgbClr>
          </a:solidFill>
          <a:ln/>
        </p:spPr>
        <p:txBody>
          <a:bodyPr/>
          <a:lstStyle/>
          <a:p>
            <a:endParaRPr lang="en-US"/>
          </a:p>
        </p:txBody>
      </p:sp>
      <p:pic>
        <p:nvPicPr>
          <p:cNvPr id="16" name="Image 4" descr="preencoded.png"/>
          <p:cNvPicPr>
            <a:picLocks noChangeAspect="1"/>
          </p:cNvPicPr>
          <p:nvPr/>
        </p:nvPicPr>
        <p:blipFill>
          <a:blip r:embed="rId6"/>
          <a:stretch>
            <a:fillRect/>
          </a:stretch>
        </p:blipFill>
        <p:spPr>
          <a:xfrm>
            <a:off x="4893469" y="3917330"/>
            <a:ext cx="192881" cy="171450"/>
          </a:xfrm>
          <a:prstGeom prst="rect">
            <a:avLst/>
          </a:prstGeom>
        </p:spPr>
      </p:pic>
      <p:sp>
        <p:nvSpPr>
          <p:cNvPr id="17" name="Text 10"/>
          <p:cNvSpPr/>
          <p:nvPr/>
        </p:nvSpPr>
        <p:spPr>
          <a:xfrm>
            <a:off x="4893469" y="4088780"/>
            <a:ext cx="1030795" cy="239746"/>
          </a:xfrm>
          <a:prstGeom prst="rect">
            <a:avLst/>
          </a:prstGeom>
          <a:noFill/>
          <a:ln/>
        </p:spPr>
        <p:txBody>
          <a:bodyPr wrap="none" lIns="0" tIns="0" rIns="0" bIns="0" rtlCol="0" anchor="t">
            <a:spAutoFit/>
          </a:bodyPr>
          <a:lstStyle/>
          <a:p>
            <a:pPr marL="0" indent="0" algn="l">
              <a:lnSpc>
                <a:spcPts val="2000"/>
              </a:lnSpc>
              <a:buNone/>
            </a:pPr>
            <a:r>
              <a:rPr lang="en-US" sz="1400" b="1" dirty="0">
                <a:solidFill>
                  <a:srgbClr val="C58A7A"/>
                </a:solidFill>
              </a:rPr>
              <a:t>Roadmapping</a:t>
            </a:r>
            <a:endParaRPr lang="en-US" sz="1400" dirty="0"/>
          </a:p>
        </p:txBody>
      </p:sp>
      <p:sp>
        <p:nvSpPr>
          <p:cNvPr id="18" name="Text 11"/>
          <p:cNvSpPr/>
          <p:nvPr/>
        </p:nvSpPr>
        <p:spPr>
          <a:xfrm>
            <a:off x="4893468" y="4333789"/>
            <a:ext cx="3929063" cy="592470"/>
          </a:xfrm>
          <a:prstGeom prst="rect">
            <a:avLst/>
          </a:prstGeom>
          <a:noFill/>
          <a:ln/>
        </p:spPr>
        <p:txBody>
          <a:bodyPr wrap="square" lIns="0" tIns="0" rIns="0" bIns="0" rtlCol="0" anchor="t">
            <a:spAutoFit/>
          </a:bodyPr>
          <a:lstStyle/>
          <a:p>
            <a:pPr marL="0" indent="0" algn="just">
              <a:lnSpc>
                <a:spcPts val="1400"/>
              </a:lnSpc>
              <a:buNone/>
            </a:pPr>
            <a:r>
              <a:rPr lang="en-US" sz="1300" dirty="0">
                <a:solidFill>
                  <a:srgbClr val="2C2C2C"/>
                </a:solidFill>
              </a:rPr>
              <a:t>Customized transition plans for resource efficiency, circular business models, and ecological transformation strategies.</a:t>
            </a:r>
            <a:endParaRPr lang="en-US" sz="1300" dirty="0"/>
          </a:p>
        </p:txBody>
      </p:sp>
      <p:pic>
        <p:nvPicPr>
          <p:cNvPr id="20" name="Picture 19">
            <a:extLst>
              <a:ext uri="{FF2B5EF4-FFF2-40B4-BE49-F238E27FC236}">
                <a16:creationId xmlns:a16="http://schemas.microsoft.com/office/drawing/2014/main" id="{E3E1D9CC-A27E-9F2F-9838-24466D544DBC}"/>
              </a:ext>
            </a:extLst>
          </p:cNvPr>
          <p:cNvPicPr>
            <a:picLocks noChangeAspect="1"/>
          </p:cNvPicPr>
          <p:nvPr/>
        </p:nvPicPr>
        <p:blipFill>
          <a:blip r:embed="rId7"/>
          <a:stretch>
            <a:fillRect/>
          </a:stretch>
        </p:blipFill>
        <p:spPr>
          <a:xfrm>
            <a:off x="436782" y="1268218"/>
            <a:ext cx="3618772" cy="3649040"/>
          </a:xfrm>
          <a:prstGeom prst="rect">
            <a:avLst/>
          </a:prstGeom>
        </p:spPr>
      </p:pic>
      <p:pic>
        <p:nvPicPr>
          <p:cNvPr id="19" name="Picture 2">
            <a:extLst>
              <a:ext uri="{FF2B5EF4-FFF2-40B4-BE49-F238E27FC236}">
                <a16:creationId xmlns:a16="http://schemas.microsoft.com/office/drawing/2014/main" id="{F994D320-1F16-45B9-B5DB-A14D2ED721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88583" y="-422919"/>
            <a:ext cx="1351209" cy="12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143500"/>
          </a:xfrm>
          <a:prstGeom prst="rect">
            <a:avLst/>
          </a:prstGeom>
        </p:spPr>
      </p:pic>
      <p:sp>
        <p:nvSpPr>
          <p:cNvPr id="3" name="Text 0"/>
          <p:cNvSpPr/>
          <p:nvPr/>
        </p:nvSpPr>
        <p:spPr>
          <a:xfrm>
            <a:off x="123730" y="191461"/>
            <a:ext cx="7691336" cy="525785"/>
          </a:xfrm>
          <a:prstGeom prst="rect">
            <a:avLst/>
          </a:prstGeom>
          <a:noFill/>
          <a:ln/>
        </p:spPr>
        <p:txBody>
          <a:bodyPr wrap="none" lIns="0" tIns="0" rIns="0" bIns="0" rtlCol="0" anchor="t">
            <a:spAutoFit/>
          </a:bodyPr>
          <a:lstStyle/>
          <a:p>
            <a:pPr marL="0" indent="0" algn="l">
              <a:lnSpc>
                <a:spcPts val="4100"/>
              </a:lnSpc>
              <a:buNone/>
            </a:pPr>
            <a:r>
              <a:rPr lang="en-US" sz="3600" b="1" dirty="0">
                <a:solidFill>
                  <a:schemeClr val="accent2">
                    <a:lumMod val="40000"/>
                    <a:lumOff val="60000"/>
                  </a:schemeClr>
                </a:solidFill>
              </a:rPr>
              <a:t>Nature-based Solutions: The UPO Forest</a:t>
            </a:r>
            <a:endParaRPr lang="en-US" sz="3600" dirty="0">
              <a:solidFill>
                <a:schemeClr val="accent2">
                  <a:lumMod val="40000"/>
                  <a:lumOff val="60000"/>
                </a:schemeClr>
              </a:solidFill>
            </a:endParaRPr>
          </a:p>
        </p:txBody>
      </p:sp>
      <p:sp>
        <p:nvSpPr>
          <p:cNvPr id="4" name="Text 1"/>
          <p:cNvSpPr/>
          <p:nvPr/>
        </p:nvSpPr>
        <p:spPr>
          <a:xfrm>
            <a:off x="1318087" y="768247"/>
            <a:ext cx="5702523" cy="243656"/>
          </a:xfrm>
          <a:prstGeom prst="rect">
            <a:avLst/>
          </a:prstGeom>
          <a:noFill/>
          <a:ln/>
        </p:spPr>
        <p:txBody>
          <a:bodyPr wrap="none" lIns="0" tIns="0" rIns="0" bIns="0" rtlCol="0" anchor="t">
            <a:spAutoFit/>
          </a:bodyPr>
          <a:lstStyle/>
          <a:p>
            <a:pPr marL="0" indent="0" algn="l">
              <a:lnSpc>
                <a:spcPts val="1900"/>
              </a:lnSpc>
              <a:buNone/>
            </a:pPr>
            <a:r>
              <a:rPr lang="en-US" sz="1600" i="1" dirty="0">
                <a:solidFill>
                  <a:schemeClr val="bg1">
                    <a:lumMod val="95000"/>
                  </a:schemeClr>
                </a:solidFill>
              </a:rPr>
              <a:t>Living Laboratories in Italy and Ecuador for Biodiversity Conservation</a:t>
            </a:r>
            <a:endParaRPr lang="en-US" sz="1600" dirty="0">
              <a:solidFill>
                <a:schemeClr val="bg1">
                  <a:lumMod val="95000"/>
                </a:schemeClr>
              </a:solidFill>
            </a:endParaRPr>
          </a:p>
        </p:txBody>
      </p:sp>
      <p:sp>
        <p:nvSpPr>
          <p:cNvPr id="5" name="Shape 2"/>
          <p:cNvSpPr/>
          <p:nvPr/>
        </p:nvSpPr>
        <p:spPr>
          <a:xfrm>
            <a:off x="428625" y="1087276"/>
            <a:ext cx="4972050" cy="952909"/>
          </a:xfrm>
          <a:prstGeom prst="rect">
            <a:avLst/>
          </a:prstGeom>
          <a:solidFill>
            <a:srgbClr val="D8C2A5">
              <a:alpha val="50000"/>
            </a:srgbClr>
          </a:solidFill>
          <a:ln/>
        </p:spPr>
        <p:txBody>
          <a:bodyPr/>
          <a:lstStyle/>
          <a:p>
            <a:pPr algn="just"/>
            <a:endParaRPr lang="en-US" sz="1200"/>
          </a:p>
        </p:txBody>
      </p:sp>
      <p:pic>
        <p:nvPicPr>
          <p:cNvPr id="6" name="Image 1" descr="preencoded.png"/>
          <p:cNvPicPr>
            <a:picLocks noChangeAspect="1"/>
          </p:cNvPicPr>
          <p:nvPr/>
        </p:nvPicPr>
        <p:blipFill>
          <a:blip r:embed="rId4"/>
          <a:stretch>
            <a:fillRect/>
          </a:stretch>
        </p:blipFill>
        <p:spPr>
          <a:xfrm>
            <a:off x="535781" y="1214077"/>
            <a:ext cx="176808" cy="157163"/>
          </a:xfrm>
          <a:prstGeom prst="rect">
            <a:avLst/>
          </a:prstGeom>
        </p:spPr>
      </p:pic>
      <p:sp>
        <p:nvSpPr>
          <p:cNvPr id="7" name="Text 3"/>
          <p:cNvSpPr/>
          <p:nvPr/>
        </p:nvSpPr>
        <p:spPr>
          <a:xfrm>
            <a:off x="769739" y="1183716"/>
            <a:ext cx="1503232" cy="230128"/>
          </a:xfrm>
          <a:prstGeom prst="rect">
            <a:avLst/>
          </a:prstGeom>
          <a:noFill/>
          <a:ln/>
        </p:spPr>
        <p:txBody>
          <a:bodyPr wrap="none" lIns="0" tIns="0" rIns="0" bIns="0" rtlCol="0" anchor="t">
            <a:spAutoFit/>
          </a:bodyPr>
          <a:lstStyle/>
          <a:p>
            <a:pPr marL="0" indent="0" algn="l">
              <a:lnSpc>
                <a:spcPts val="1900"/>
              </a:lnSpc>
              <a:buNone/>
            </a:pPr>
            <a:r>
              <a:rPr lang="en-US" sz="1400" b="1" dirty="0">
                <a:solidFill>
                  <a:schemeClr val="accent3">
                    <a:lumMod val="20000"/>
                    <a:lumOff val="80000"/>
                  </a:schemeClr>
                </a:solidFill>
              </a:rPr>
              <a:t>Tri-Party Agreement</a:t>
            </a:r>
            <a:endParaRPr lang="en-US" sz="1400" dirty="0">
              <a:solidFill>
                <a:schemeClr val="accent3">
                  <a:lumMod val="20000"/>
                  <a:lumOff val="80000"/>
                </a:schemeClr>
              </a:solidFill>
            </a:endParaRPr>
          </a:p>
        </p:txBody>
      </p:sp>
      <p:sp>
        <p:nvSpPr>
          <p:cNvPr id="8" name="Text 4"/>
          <p:cNvSpPr/>
          <p:nvPr/>
        </p:nvSpPr>
        <p:spPr>
          <a:xfrm>
            <a:off x="535781" y="1444463"/>
            <a:ext cx="4757738" cy="509997"/>
          </a:xfrm>
          <a:prstGeom prst="rect">
            <a:avLst/>
          </a:prstGeom>
          <a:noFill/>
          <a:ln/>
        </p:spPr>
        <p:txBody>
          <a:bodyPr wrap="square" lIns="0" tIns="0" rIns="0" bIns="0" rtlCol="0" anchor="t">
            <a:spAutoFit/>
          </a:bodyPr>
          <a:lstStyle/>
          <a:p>
            <a:pPr marL="0" indent="0" algn="just">
              <a:lnSpc>
                <a:spcPts val="1300"/>
              </a:lnSpc>
              <a:buNone/>
            </a:pPr>
            <a:r>
              <a:rPr lang="en-US" sz="1200" dirty="0">
                <a:solidFill>
                  <a:srgbClr val="2C2C2C"/>
                </a:solidFill>
              </a:rPr>
              <a:t>Signed October 8, 2025: UPO, Fondazione Otonga (Ecuador), and Ananda Giri APS (Guardabosone, Italy) collaborate to create mirrored study plots for comparative research and student mobility.</a:t>
            </a:r>
            <a:endParaRPr lang="en-US" sz="1200" dirty="0"/>
          </a:p>
        </p:txBody>
      </p:sp>
      <p:sp>
        <p:nvSpPr>
          <p:cNvPr id="9" name="Shape 5"/>
          <p:cNvSpPr/>
          <p:nvPr/>
        </p:nvSpPr>
        <p:spPr>
          <a:xfrm>
            <a:off x="428625" y="2125910"/>
            <a:ext cx="4972050" cy="782910"/>
          </a:xfrm>
          <a:prstGeom prst="rect">
            <a:avLst/>
          </a:prstGeom>
          <a:solidFill>
            <a:srgbClr val="D8C2A5">
              <a:alpha val="50000"/>
            </a:srgbClr>
          </a:solidFill>
          <a:ln/>
        </p:spPr>
        <p:txBody>
          <a:bodyPr/>
          <a:lstStyle/>
          <a:p>
            <a:endParaRPr lang="en-US"/>
          </a:p>
        </p:txBody>
      </p:sp>
      <p:pic>
        <p:nvPicPr>
          <p:cNvPr id="10" name="Image 2" descr="preencoded.png"/>
          <p:cNvPicPr>
            <a:picLocks noChangeAspect="1"/>
          </p:cNvPicPr>
          <p:nvPr/>
        </p:nvPicPr>
        <p:blipFill>
          <a:blip r:embed="rId5"/>
          <a:stretch>
            <a:fillRect/>
          </a:stretch>
        </p:blipFill>
        <p:spPr>
          <a:xfrm>
            <a:off x="535781" y="2214078"/>
            <a:ext cx="117872" cy="157163"/>
          </a:xfrm>
          <a:prstGeom prst="rect">
            <a:avLst/>
          </a:prstGeom>
        </p:spPr>
      </p:pic>
      <p:sp>
        <p:nvSpPr>
          <p:cNvPr id="11" name="Text 6"/>
          <p:cNvSpPr/>
          <p:nvPr/>
        </p:nvSpPr>
        <p:spPr>
          <a:xfrm>
            <a:off x="710803" y="2183717"/>
            <a:ext cx="1827744" cy="230128"/>
          </a:xfrm>
          <a:prstGeom prst="rect">
            <a:avLst/>
          </a:prstGeom>
          <a:noFill/>
          <a:ln/>
        </p:spPr>
        <p:txBody>
          <a:bodyPr wrap="none" lIns="0" tIns="0" rIns="0" bIns="0" rtlCol="0" anchor="t">
            <a:spAutoFit/>
          </a:bodyPr>
          <a:lstStyle/>
          <a:p>
            <a:pPr marL="0" indent="0" algn="l">
              <a:lnSpc>
                <a:spcPts val="1900"/>
              </a:lnSpc>
              <a:buNone/>
            </a:pPr>
            <a:r>
              <a:rPr lang="en-US" sz="1400" b="1" dirty="0">
                <a:solidFill>
                  <a:schemeClr val="accent3">
                    <a:lumMod val="20000"/>
                    <a:lumOff val="80000"/>
                  </a:schemeClr>
                </a:solidFill>
              </a:rPr>
              <a:t>Italy Site: Guardabosone</a:t>
            </a:r>
            <a:endParaRPr lang="en-US" sz="1400" dirty="0">
              <a:solidFill>
                <a:schemeClr val="accent3">
                  <a:lumMod val="20000"/>
                  <a:lumOff val="80000"/>
                </a:schemeClr>
              </a:solidFill>
            </a:endParaRPr>
          </a:p>
        </p:txBody>
      </p:sp>
      <p:sp>
        <p:nvSpPr>
          <p:cNvPr id="12" name="Text 7"/>
          <p:cNvSpPr/>
          <p:nvPr/>
        </p:nvSpPr>
        <p:spPr>
          <a:xfrm>
            <a:off x="535781" y="2412269"/>
            <a:ext cx="4757738" cy="502445"/>
          </a:xfrm>
          <a:prstGeom prst="rect">
            <a:avLst/>
          </a:prstGeom>
          <a:noFill/>
          <a:ln/>
        </p:spPr>
        <p:txBody>
          <a:bodyPr wrap="square" lIns="0" tIns="0" rIns="0" bIns="0" rtlCol="0" anchor="t">
            <a:spAutoFit/>
          </a:bodyPr>
          <a:lstStyle/>
          <a:p>
            <a:pPr marL="0" indent="0" algn="just">
              <a:lnSpc>
                <a:spcPts val="1300"/>
              </a:lnSpc>
              <a:buNone/>
            </a:pPr>
            <a:r>
              <a:rPr lang="en-US" sz="1200" dirty="0">
                <a:solidFill>
                  <a:srgbClr val="2C2C2C"/>
                </a:solidFill>
              </a:rPr>
              <a:t>One hectare of forest with apiary in Piedmont's internal areas. Serves as accessible field laboratory for local biodiversity monitoring and hands-on student training.</a:t>
            </a:r>
            <a:endParaRPr lang="en-US" sz="1200" dirty="0"/>
          </a:p>
        </p:txBody>
      </p:sp>
      <p:sp>
        <p:nvSpPr>
          <p:cNvPr id="13" name="Shape 8"/>
          <p:cNvSpPr/>
          <p:nvPr/>
        </p:nvSpPr>
        <p:spPr>
          <a:xfrm>
            <a:off x="428625" y="2994545"/>
            <a:ext cx="4972050" cy="981484"/>
          </a:xfrm>
          <a:prstGeom prst="rect">
            <a:avLst/>
          </a:prstGeom>
          <a:solidFill>
            <a:srgbClr val="A8C5DA">
              <a:alpha val="40000"/>
            </a:srgbClr>
          </a:solidFill>
          <a:ln w="18288">
            <a:solidFill>
              <a:srgbClr val="A8C5DA"/>
            </a:solidFill>
            <a:prstDash val="solid"/>
          </a:ln>
        </p:spPr>
        <p:txBody>
          <a:bodyPr/>
          <a:lstStyle/>
          <a:p>
            <a:endParaRPr lang="en-US"/>
          </a:p>
        </p:txBody>
      </p:sp>
      <p:pic>
        <p:nvPicPr>
          <p:cNvPr id="14" name="Image 3" descr="preencoded.png"/>
          <p:cNvPicPr>
            <a:picLocks noChangeAspect="1"/>
          </p:cNvPicPr>
          <p:nvPr/>
        </p:nvPicPr>
        <p:blipFill>
          <a:blip r:embed="rId6"/>
          <a:stretch>
            <a:fillRect/>
          </a:stretch>
        </p:blipFill>
        <p:spPr>
          <a:xfrm>
            <a:off x="535781" y="3121347"/>
            <a:ext cx="157163" cy="157163"/>
          </a:xfrm>
          <a:prstGeom prst="rect">
            <a:avLst/>
          </a:prstGeom>
        </p:spPr>
      </p:pic>
      <p:sp>
        <p:nvSpPr>
          <p:cNvPr id="15" name="Text 9"/>
          <p:cNvSpPr/>
          <p:nvPr/>
        </p:nvSpPr>
        <p:spPr>
          <a:xfrm>
            <a:off x="750094" y="3090986"/>
            <a:ext cx="2576859" cy="230128"/>
          </a:xfrm>
          <a:prstGeom prst="rect">
            <a:avLst/>
          </a:prstGeom>
          <a:noFill/>
          <a:ln/>
        </p:spPr>
        <p:txBody>
          <a:bodyPr wrap="none" lIns="0" tIns="0" rIns="0" bIns="0" rtlCol="0" anchor="t">
            <a:spAutoFit/>
          </a:bodyPr>
          <a:lstStyle/>
          <a:p>
            <a:pPr marL="0" indent="0" algn="l">
              <a:lnSpc>
                <a:spcPts val="1900"/>
              </a:lnSpc>
              <a:buNone/>
            </a:pPr>
            <a:r>
              <a:rPr lang="en-US" sz="1400" b="1" dirty="0">
                <a:solidFill>
                  <a:schemeClr val="accent3">
                    <a:lumMod val="20000"/>
                    <a:lumOff val="80000"/>
                  </a:schemeClr>
                </a:solidFill>
              </a:rPr>
              <a:t>Ecuador Site: Otongachi Rainforest</a:t>
            </a:r>
            <a:endParaRPr lang="en-US" sz="1400" dirty="0">
              <a:solidFill>
                <a:schemeClr val="accent3">
                  <a:lumMod val="20000"/>
                  <a:lumOff val="80000"/>
                </a:schemeClr>
              </a:solidFill>
            </a:endParaRPr>
          </a:p>
        </p:txBody>
      </p:sp>
      <p:sp>
        <p:nvSpPr>
          <p:cNvPr id="16" name="Text 10"/>
          <p:cNvSpPr/>
          <p:nvPr/>
        </p:nvSpPr>
        <p:spPr>
          <a:xfrm>
            <a:off x="535781" y="3351733"/>
            <a:ext cx="4757738" cy="500137"/>
          </a:xfrm>
          <a:prstGeom prst="rect">
            <a:avLst/>
          </a:prstGeom>
          <a:noFill/>
          <a:ln/>
        </p:spPr>
        <p:txBody>
          <a:bodyPr wrap="square" lIns="0" tIns="0" rIns="0" bIns="0" rtlCol="0" anchor="t">
            <a:spAutoFit/>
          </a:bodyPr>
          <a:lstStyle/>
          <a:p>
            <a:pPr marL="0" indent="0" algn="just">
              <a:lnSpc>
                <a:spcPts val="1300"/>
              </a:lnSpc>
              <a:buNone/>
            </a:pPr>
            <a:r>
              <a:rPr lang="en-US" sz="1200" b="1" dirty="0">
                <a:solidFill>
                  <a:srgbClr val="2C2C2C"/>
                </a:solidFill>
              </a:rPr>
              <a:t>One hectare in the Otongachi rainforest—one of Earth's highest biodiversity areas.</a:t>
            </a:r>
            <a:r>
              <a:rPr lang="en-US" sz="1200" dirty="0">
                <a:solidFill>
                  <a:srgbClr val="2C2C2C"/>
                </a:solidFill>
              </a:rPr>
              <a:t> Provides unparalleled opportunities for studying complex ecosystems and species richness in a globally significant biodiversity hotspot.</a:t>
            </a:r>
            <a:endParaRPr lang="en-US" sz="1200" dirty="0"/>
          </a:p>
        </p:txBody>
      </p:sp>
      <p:sp>
        <p:nvSpPr>
          <p:cNvPr id="17" name="Shape 11"/>
          <p:cNvSpPr/>
          <p:nvPr/>
        </p:nvSpPr>
        <p:spPr>
          <a:xfrm>
            <a:off x="428625" y="4033180"/>
            <a:ext cx="4972050" cy="952909"/>
          </a:xfrm>
          <a:prstGeom prst="rect">
            <a:avLst/>
          </a:prstGeom>
          <a:solidFill>
            <a:srgbClr val="D8C2A5">
              <a:alpha val="50000"/>
            </a:srgbClr>
          </a:solidFill>
          <a:ln/>
        </p:spPr>
        <p:txBody>
          <a:bodyPr/>
          <a:lstStyle/>
          <a:p>
            <a:endParaRPr lang="en-US"/>
          </a:p>
        </p:txBody>
      </p:sp>
      <p:pic>
        <p:nvPicPr>
          <p:cNvPr id="18" name="Image 4" descr="preencoded.png"/>
          <p:cNvPicPr>
            <a:picLocks noChangeAspect="1"/>
          </p:cNvPicPr>
          <p:nvPr/>
        </p:nvPicPr>
        <p:blipFill>
          <a:blip r:embed="rId7"/>
          <a:stretch>
            <a:fillRect/>
          </a:stretch>
        </p:blipFill>
        <p:spPr>
          <a:xfrm>
            <a:off x="535781" y="4159981"/>
            <a:ext cx="157163" cy="157163"/>
          </a:xfrm>
          <a:prstGeom prst="rect">
            <a:avLst/>
          </a:prstGeom>
        </p:spPr>
      </p:pic>
      <p:sp>
        <p:nvSpPr>
          <p:cNvPr id="19" name="Text 12"/>
          <p:cNvSpPr/>
          <p:nvPr/>
        </p:nvSpPr>
        <p:spPr>
          <a:xfrm>
            <a:off x="750094" y="4129620"/>
            <a:ext cx="1616533" cy="230128"/>
          </a:xfrm>
          <a:prstGeom prst="rect">
            <a:avLst/>
          </a:prstGeom>
          <a:noFill/>
          <a:ln/>
        </p:spPr>
        <p:txBody>
          <a:bodyPr wrap="none" lIns="0" tIns="0" rIns="0" bIns="0" rtlCol="0" anchor="t">
            <a:spAutoFit/>
          </a:bodyPr>
          <a:lstStyle/>
          <a:p>
            <a:pPr marL="0" indent="0" algn="l">
              <a:lnSpc>
                <a:spcPts val="1900"/>
              </a:lnSpc>
              <a:buNone/>
            </a:pPr>
            <a:r>
              <a:rPr lang="en-US" sz="1400" b="1" dirty="0">
                <a:solidFill>
                  <a:schemeClr val="accent3">
                    <a:lumMod val="20000"/>
                    <a:lumOff val="80000"/>
                  </a:schemeClr>
                </a:solidFill>
              </a:rPr>
              <a:t>Research &amp; Education</a:t>
            </a:r>
            <a:endParaRPr lang="en-US" sz="1400" dirty="0">
              <a:solidFill>
                <a:schemeClr val="accent3">
                  <a:lumMod val="20000"/>
                  <a:lumOff val="80000"/>
                </a:schemeClr>
              </a:solidFill>
            </a:endParaRPr>
          </a:p>
        </p:txBody>
      </p:sp>
      <p:sp>
        <p:nvSpPr>
          <p:cNvPr id="20" name="Text 13"/>
          <p:cNvSpPr/>
          <p:nvPr/>
        </p:nvSpPr>
        <p:spPr>
          <a:xfrm>
            <a:off x="535781" y="4390367"/>
            <a:ext cx="4757738" cy="509997"/>
          </a:xfrm>
          <a:prstGeom prst="rect">
            <a:avLst/>
          </a:prstGeom>
          <a:noFill/>
          <a:ln/>
        </p:spPr>
        <p:txBody>
          <a:bodyPr wrap="square" lIns="0" tIns="0" rIns="0" bIns="0" rtlCol="0" anchor="t">
            <a:spAutoFit/>
          </a:bodyPr>
          <a:lstStyle/>
          <a:p>
            <a:pPr marL="0" indent="0" algn="just">
              <a:lnSpc>
                <a:spcPts val="1300"/>
              </a:lnSpc>
              <a:buNone/>
            </a:pPr>
            <a:r>
              <a:rPr lang="en-US" sz="1200" dirty="0">
                <a:solidFill>
                  <a:srgbClr val="2C2C2C"/>
                </a:solidFill>
              </a:rPr>
              <a:t>Living labs enable immersive fieldwork, knowledge exchange for students and researchers, and global-local bridges connecting territorial heritage with planetary biodiversity conservation.</a:t>
            </a:r>
            <a:endParaRPr lang="en-US" sz="1200" dirty="0"/>
          </a:p>
        </p:txBody>
      </p:sp>
      <p:pic>
        <p:nvPicPr>
          <p:cNvPr id="21" name="Image 5" descr="preencoded.png"/>
          <p:cNvPicPr>
            <a:picLocks noChangeAspect="1"/>
          </p:cNvPicPr>
          <p:nvPr/>
        </p:nvPicPr>
        <p:blipFill>
          <a:blip r:embed="rId8"/>
          <a:stretch>
            <a:fillRect/>
          </a:stretch>
        </p:blipFill>
        <p:spPr>
          <a:xfrm>
            <a:off x="5614988" y="1159459"/>
            <a:ext cx="3314700" cy="3571875"/>
          </a:xfrm>
          <a:prstGeom prst="rect">
            <a:avLst/>
          </a:prstGeom>
        </p:spPr>
      </p:pic>
      <p:pic>
        <p:nvPicPr>
          <p:cNvPr id="23" name="Picture 2">
            <a:extLst>
              <a:ext uri="{FF2B5EF4-FFF2-40B4-BE49-F238E27FC236}">
                <a16:creationId xmlns:a16="http://schemas.microsoft.com/office/drawing/2014/main" id="{FEEF3410-D892-4D8A-9B4B-2E60F1F6441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64266" y="-352123"/>
            <a:ext cx="1547276" cy="1290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223"/>
            <a:ext cx="9144000" cy="5143500"/>
          </a:xfrm>
          <a:prstGeom prst="rect">
            <a:avLst/>
          </a:prstGeom>
        </p:spPr>
      </p:pic>
      <p:sp>
        <p:nvSpPr>
          <p:cNvPr id="3" name="Text 0"/>
          <p:cNvSpPr/>
          <p:nvPr/>
        </p:nvSpPr>
        <p:spPr>
          <a:xfrm>
            <a:off x="596977" y="187411"/>
            <a:ext cx="6595908" cy="525785"/>
          </a:xfrm>
          <a:prstGeom prst="rect">
            <a:avLst/>
          </a:prstGeom>
          <a:noFill/>
          <a:ln/>
        </p:spPr>
        <p:txBody>
          <a:bodyPr wrap="none" lIns="0" tIns="0" rIns="0" bIns="0" rtlCol="0" anchor="t">
            <a:spAutoFit/>
          </a:bodyPr>
          <a:lstStyle/>
          <a:p>
            <a:pPr marL="0" indent="0" algn="l">
              <a:lnSpc>
                <a:spcPts val="4100"/>
              </a:lnSpc>
              <a:buNone/>
            </a:pPr>
            <a:r>
              <a:rPr lang="en-US" sz="3600" b="1" dirty="0">
                <a:solidFill>
                  <a:schemeClr val="accent2">
                    <a:lumMod val="40000"/>
                    <a:lumOff val="60000"/>
                  </a:schemeClr>
                </a:solidFill>
              </a:rPr>
              <a:t>Building a Culture of Sustainability</a:t>
            </a:r>
            <a:endParaRPr lang="en-US" sz="3600" dirty="0">
              <a:solidFill>
                <a:schemeClr val="accent2">
                  <a:lumMod val="40000"/>
                  <a:lumOff val="60000"/>
                </a:schemeClr>
              </a:solidFill>
            </a:endParaRPr>
          </a:p>
        </p:txBody>
      </p:sp>
      <p:sp>
        <p:nvSpPr>
          <p:cNvPr id="6" name="Shape 2"/>
          <p:cNvSpPr/>
          <p:nvPr/>
        </p:nvSpPr>
        <p:spPr>
          <a:xfrm>
            <a:off x="4371975" y="1121503"/>
            <a:ext cx="4557713" cy="1058056"/>
          </a:xfrm>
          <a:prstGeom prst="rect">
            <a:avLst/>
          </a:prstGeom>
          <a:solidFill>
            <a:srgbClr val="F2EAE2">
              <a:alpha val="60000"/>
            </a:srgbClr>
          </a:solidFill>
          <a:ln/>
        </p:spPr>
        <p:txBody>
          <a:bodyPr/>
          <a:lstStyle/>
          <a:p>
            <a:endParaRPr lang="en-US" sz="1200"/>
          </a:p>
        </p:txBody>
      </p:sp>
      <p:pic>
        <p:nvPicPr>
          <p:cNvPr id="7" name="Image 2" descr="preencoded.png"/>
          <p:cNvPicPr>
            <a:picLocks noChangeAspect="1"/>
          </p:cNvPicPr>
          <p:nvPr/>
        </p:nvPicPr>
        <p:blipFill>
          <a:blip r:embed="rId4"/>
          <a:stretch>
            <a:fillRect/>
          </a:stretch>
        </p:blipFill>
        <p:spPr>
          <a:xfrm>
            <a:off x="4479131" y="1199316"/>
            <a:ext cx="150019" cy="171450"/>
          </a:xfrm>
          <a:prstGeom prst="rect">
            <a:avLst/>
          </a:prstGeom>
        </p:spPr>
      </p:pic>
      <p:sp>
        <p:nvSpPr>
          <p:cNvPr id="8" name="Text 3"/>
          <p:cNvSpPr/>
          <p:nvPr/>
        </p:nvSpPr>
        <p:spPr>
          <a:xfrm>
            <a:off x="4479131" y="1370766"/>
            <a:ext cx="1791452" cy="246478"/>
          </a:xfrm>
          <a:prstGeom prst="rect">
            <a:avLst/>
          </a:prstGeom>
          <a:noFill/>
          <a:ln/>
        </p:spPr>
        <p:txBody>
          <a:bodyPr wrap="square" lIns="0" tIns="0" rIns="0" bIns="0" rtlCol="0" anchor="t">
            <a:spAutoFit/>
          </a:bodyPr>
          <a:lstStyle/>
          <a:p>
            <a:pPr marL="0" indent="0" algn="l">
              <a:lnSpc>
                <a:spcPts val="2000"/>
              </a:lnSpc>
              <a:buNone/>
            </a:pPr>
            <a:r>
              <a:rPr lang="en-US" sz="1600" b="1" dirty="0">
                <a:solidFill>
                  <a:srgbClr val="C58A7A"/>
                </a:solidFill>
              </a:rPr>
              <a:t>UPO Junior Outreach</a:t>
            </a:r>
            <a:endParaRPr lang="en-US" sz="1600" dirty="0"/>
          </a:p>
        </p:txBody>
      </p:sp>
      <p:sp>
        <p:nvSpPr>
          <p:cNvPr id="9" name="Text 4"/>
          <p:cNvSpPr/>
          <p:nvPr/>
        </p:nvSpPr>
        <p:spPr>
          <a:xfrm>
            <a:off x="4479131" y="1645865"/>
            <a:ext cx="4343400" cy="538609"/>
          </a:xfrm>
          <a:prstGeom prst="rect">
            <a:avLst/>
          </a:prstGeom>
          <a:noFill/>
          <a:ln/>
        </p:spPr>
        <p:txBody>
          <a:bodyPr wrap="square" lIns="0" tIns="0" rIns="0" bIns="0" rtlCol="0" anchor="t">
            <a:spAutoFit/>
          </a:bodyPr>
          <a:lstStyle/>
          <a:p>
            <a:pPr marL="0" indent="0" algn="just">
              <a:lnSpc>
                <a:spcPts val="1400"/>
              </a:lnSpc>
              <a:buNone/>
            </a:pPr>
            <a:r>
              <a:rPr lang="en-US" sz="1200" dirty="0">
                <a:solidFill>
                  <a:srgbClr val="2C2C2C"/>
                </a:solidFill>
              </a:rPr>
              <a:t>Comprehensive pathways engaging schools and young people across the territory with age-appropriate sustainability concepts and activities.</a:t>
            </a:r>
            <a:endParaRPr lang="en-US" sz="1200" dirty="0"/>
          </a:p>
        </p:txBody>
      </p:sp>
      <p:sp>
        <p:nvSpPr>
          <p:cNvPr id="10" name="Shape 5"/>
          <p:cNvSpPr/>
          <p:nvPr/>
        </p:nvSpPr>
        <p:spPr>
          <a:xfrm>
            <a:off x="4371975" y="2265284"/>
            <a:ext cx="4557713" cy="1238073"/>
          </a:xfrm>
          <a:prstGeom prst="rect">
            <a:avLst/>
          </a:prstGeom>
          <a:solidFill>
            <a:srgbClr val="F2EAE2">
              <a:alpha val="60000"/>
            </a:srgbClr>
          </a:solidFill>
          <a:ln/>
        </p:spPr>
        <p:txBody>
          <a:bodyPr/>
          <a:lstStyle/>
          <a:p>
            <a:endParaRPr lang="en-US"/>
          </a:p>
        </p:txBody>
      </p:sp>
      <p:pic>
        <p:nvPicPr>
          <p:cNvPr id="11" name="Image 3" descr="preencoded.png"/>
          <p:cNvPicPr>
            <a:picLocks noChangeAspect="1"/>
          </p:cNvPicPr>
          <p:nvPr/>
        </p:nvPicPr>
        <p:blipFill>
          <a:blip r:embed="rId5"/>
          <a:stretch>
            <a:fillRect/>
          </a:stretch>
        </p:blipFill>
        <p:spPr>
          <a:xfrm>
            <a:off x="4479131" y="2384663"/>
            <a:ext cx="214313" cy="171450"/>
          </a:xfrm>
          <a:prstGeom prst="rect">
            <a:avLst/>
          </a:prstGeom>
        </p:spPr>
      </p:pic>
      <p:sp>
        <p:nvSpPr>
          <p:cNvPr id="12" name="Text 6"/>
          <p:cNvSpPr/>
          <p:nvPr/>
        </p:nvSpPr>
        <p:spPr>
          <a:xfrm>
            <a:off x="4479131" y="2556113"/>
            <a:ext cx="2442913" cy="246478"/>
          </a:xfrm>
          <a:prstGeom prst="rect">
            <a:avLst/>
          </a:prstGeom>
          <a:noFill/>
          <a:ln/>
        </p:spPr>
        <p:txBody>
          <a:bodyPr wrap="square" lIns="0" tIns="0" rIns="0" bIns="0" rtlCol="0" anchor="t">
            <a:spAutoFit/>
          </a:bodyPr>
          <a:lstStyle/>
          <a:p>
            <a:pPr marL="0" indent="0" algn="l">
              <a:lnSpc>
                <a:spcPts val="2000"/>
              </a:lnSpc>
              <a:buNone/>
            </a:pPr>
            <a:r>
              <a:rPr lang="en-US" sz="1600" b="1" dirty="0">
                <a:solidFill>
                  <a:srgbClr val="C58A7A"/>
                </a:solidFill>
              </a:rPr>
              <a:t>Tipping Points Climate Game</a:t>
            </a:r>
            <a:endParaRPr lang="en-US" sz="1600" dirty="0"/>
          </a:p>
        </p:txBody>
      </p:sp>
      <p:sp>
        <p:nvSpPr>
          <p:cNvPr id="13" name="Text 7"/>
          <p:cNvSpPr/>
          <p:nvPr/>
        </p:nvSpPr>
        <p:spPr>
          <a:xfrm>
            <a:off x="4479131" y="2856150"/>
            <a:ext cx="4343400" cy="540051"/>
          </a:xfrm>
          <a:prstGeom prst="rect">
            <a:avLst/>
          </a:prstGeom>
          <a:noFill/>
          <a:ln/>
        </p:spPr>
        <p:txBody>
          <a:bodyPr wrap="square" lIns="0" tIns="0" rIns="0" bIns="0" rtlCol="0" anchor="t">
            <a:spAutoFit/>
          </a:bodyPr>
          <a:lstStyle/>
          <a:p>
            <a:pPr marL="0" indent="0" algn="just">
              <a:lnSpc>
                <a:spcPts val="1400"/>
              </a:lnSpc>
              <a:buNone/>
            </a:pPr>
            <a:r>
              <a:rPr lang="en-US" sz="1200" dirty="0">
                <a:solidFill>
                  <a:srgbClr val="2C2C2C"/>
                </a:solidFill>
              </a:rPr>
              <a:t>Experiential strategy game for secondary schools and civil society groups. Participants learn about trade-offs, system complexity, and cooperation through hands-on climate decision-making.</a:t>
            </a:r>
            <a:endParaRPr lang="en-US" sz="1200" dirty="0"/>
          </a:p>
        </p:txBody>
      </p:sp>
      <p:sp>
        <p:nvSpPr>
          <p:cNvPr id="14" name="Shape 8"/>
          <p:cNvSpPr/>
          <p:nvPr/>
        </p:nvSpPr>
        <p:spPr>
          <a:xfrm>
            <a:off x="4371975" y="3589082"/>
            <a:ext cx="4557713" cy="1238073"/>
          </a:xfrm>
          <a:prstGeom prst="rect">
            <a:avLst/>
          </a:prstGeom>
          <a:solidFill>
            <a:srgbClr val="F2EAE2">
              <a:alpha val="60000"/>
            </a:srgbClr>
          </a:solidFill>
          <a:ln/>
        </p:spPr>
        <p:txBody>
          <a:bodyPr/>
          <a:lstStyle/>
          <a:p>
            <a:endParaRPr lang="en-US"/>
          </a:p>
        </p:txBody>
      </p:sp>
      <p:pic>
        <p:nvPicPr>
          <p:cNvPr id="15" name="Image 4" descr="preencoded.png"/>
          <p:cNvPicPr>
            <a:picLocks noChangeAspect="1"/>
          </p:cNvPicPr>
          <p:nvPr/>
        </p:nvPicPr>
        <p:blipFill>
          <a:blip r:embed="rId6"/>
          <a:stretch>
            <a:fillRect/>
          </a:stretch>
        </p:blipFill>
        <p:spPr>
          <a:xfrm>
            <a:off x="4479131" y="3708461"/>
            <a:ext cx="214313" cy="171450"/>
          </a:xfrm>
          <a:prstGeom prst="rect">
            <a:avLst/>
          </a:prstGeom>
        </p:spPr>
      </p:pic>
      <p:sp>
        <p:nvSpPr>
          <p:cNvPr id="16" name="Text 9"/>
          <p:cNvSpPr/>
          <p:nvPr/>
        </p:nvSpPr>
        <p:spPr>
          <a:xfrm>
            <a:off x="4479131" y="3879911"/>
            <a:ext cx="2017475" cy="246478"/>
          </a:xfrm>
          <a:prstGeom prst="rect">
            <a:avLst/>
          </a:prstGeom>
          <a:noFill/>
          <a:ln/>
        </p:spPr>
        <p:txBody>
          <a:bodyPr wrap="square" lIns="0" tIns="0" rIns="0" bIns="0" rtlCol="0" anchor="t">
            <a:spAutoFit/>
          </a:bodyPr>
          <a:lstStyle/>
          <a:p>
            <a:pPr marL="0" indent="0" algn="l">
              <a:lnSpc>
                <a:spcPts val="2000"/>
              </a:lnSpc>
              <a:buNone/>
            </a:pPr>
            <a:r>
              <a:rPr lang="en-US" sz="1600" b="1" dirty="0">
                <a:solidFill>
                  <a:srgbClr val="C58A7A"/>
                </a:solidFill>
              </a:rPr>
              <a:t>Culture-Building Impact</a:t>
            </a:r>
            <a:endParaRPr lang="en-US" sz="1600" dirty="0"/>
          </a:p>
        </p:txBody>
      </p:sp>
      <p:sp>
        <p:nvSpPr>
          <p:cNvPr id="17" name="Text 10"/>
          <p:cNvSpPr/>
          <p:nvPr/>
        </p:nvSpPr>
        <p:spPr>
          <a:xfrm>
            <a:off x="4479131" y="4179948"/>
            <a:ext cx="4343400" cy="540051"/>
          </a:xfrm>
          <a:prstGeom prst="rect">
            <a:avLst/>
          </a:prstGeom>
          <a:noFill/>
          <a:ln/>
        </p:spPr>
        <p:txBody>
          <a:bodyPr wrap="square" lIns="0" tIns="0" rIns="0" bIns="0" rtlCol="0" anchor="t">
            <a:spAutoFit/>
          </a:bodyPr>
          <a:lstStyle/>
          <a:p>
            <a:pPr marL="0" indent="0" algn="just">
              <a:lnSpc>
                <a:spcPts val="1400"/>
              </a:lnSpc>
              <a:buNone/>
            </a:pPr>
            <a:r>
              <a:rPr lang="en-US" sz="1200" dirty="0">
                <a:solidFill>
                  <a:srgbClr val="2C2C2C"/>
                </a:solidFill>
              </a:rPr>
              <a:t>New languages and interactive methods strengthen climate literacy, reduce polarization, and create dialogue across political and social divides.</a:t>
            </a:r>
            <a:endParaRPr lang="en-US" sz="1200" dirty="0"/>
          </a:p>
        </p:txBody>
      </p:sp>
      <p:pic>
        <p:nvPicPr>
          <p:cNvPr id="4" name="Picture 3">
            <a:extLst>
              <a:ext uri="{FF2B5EF4-FFF2-40B4-BE49-F238E27FC236}">
                <a16:creationId xmlns:a16="http://schemas.microsoft.com/office/drawing/2014/main" id="{5455ADAA-EAFC-988E-2D8E-DCB78AC13E66}"/>
              </a:ext>
            </a:extLst>
          </p:cNvPr>
          <p:cNvPicPr>
            <a:picLocks noChangeAspect="1"/>
          </p:cNvPicPr>
          <p:nvPr/>
        </p:nvPicPr>
        <p:blipFill>
          <a:blip r:embed="rId7"/>
          <a:stretch>
            <a:fillRect/>
          </a:stretch>
        </p:blipFill>
        <p:spPr>
          <a:xfrm>
            <a:off x="25929" y="1634127"/>
            <a:ext cx="2160059" cy="2160059"/>
          </a:xfrm>
          <a:prstGeom prst="rect">
            <a:avLst/>
          </a:prstGeom>
        </p:spPr>
      </p:pic>
      <p:pic>
        <p:nvPicPr>
          <p:cNvPr id="19" name="Picture 2">
            <a:extLst>
              <a:ext uri="{FF2B5EF4-FFF2-40B4-BE49-F238E27FC236}">
                <a16:creationId xmlns:a16="http://schemas.microsoft.com/office/drawing/2014/main" id="{75BD8028-E98E-47C2-9856-0BD48DDB14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83499" y="-308797"/>
            <a:ext cx="1514079" cy="1323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magine 17">
            <a:extLst>
              <a:ext uri="{FF2B5EF4-FFF2-40B4-BE49-F238E27FC236}">
                <a16:creationId xmlns:a16="http://schemas.microsoft.com/office/drawing/2014/main" id="{4464E953-643B-4BDA-AA7E-D5E83B32E80F}"/>
              </a:ext>
            </a:extLst>
          </p:cNvPr>
          <p:cNvPicPr>
            <a:picLocks noChangeAspect="1"/>
          </p:cNvPicPr>
          <p:nvPr/>
        </p:nvPicPr>
        <p:blipFill>
          <a:blip r:embed="rId9"/>
          <a:stretch>
            <a:fillRect/>
          </a:stretch>
        </p:blipFill>
        <p:spPr>
          <a:xfrm>
            <a:off x="2250531" y="1645865"/>
            <a:ext cx="2092101" cy="216005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143500"/>
          </a:xfrm>
          <a:prstGeom prst="rect">
            <a:avLst/>
          </a:prstGeom>
        </p:spPr>
      </p:pic>
      <p:sp>
        <p:nvSpPr>
          <p:cNvPr id="3" name="Text 0"/>
          <p:cNvSpPr/>
          <p:nvPr/>
        </p:nvSpPr>
        <p:spPr>
          <a:xfrm>
            <a:off x="428625" y="131183"/>
            <a:ext cx="6801606" cy="502702"/>
          </a:xfrm>
          <a:prstGeom prst="rect">
            <a:avLst/>
          </a:prstGeom>
          <a:noFill/>
          <a:ln/>
        </p:spPr>
        <p:txBody>
          <a:bodyPr wrap="square" lIns="0" tIns="0" rIns="0" bIns="0" rtlCol="0" anchor="t">
            <a:spAutoFit/>
          </a:bodyPr>
          <a:lstStyle/>
          <a:p>
            <a:pPr marL="0" indent="0" algn="l">
              <a:lnSpc>
                <a:spcPts val="4100"/>
              </a:lnSpc>
              <a:buNone/>
            </a:pPr>
            <a:r>
              <a:rPr lang="en-US" sz="3200" b="1" dirty="0">
                <a:solidFill>
                  <a:schemeClr val="accent2">
                    <a:lumMod val="40000"/>
                    <a:lumOff val="60000"/>
                  </a:schemeClr>
                </a:solidFill>
              </a:rPr>
              <a:t>Measuring What Matters: SDG Mapping</a:t>
            </a:r>
            <a:endParaRPr lang="en-US" sz="3200" dirty="0">
              <a:solidFill>
                <a:schemeClr val="accent2">
                  <a:lumMod val="40000"/>
                  <a:lumOff val="60000"/>
                </a:schemeClr>
              </a:solidFill>
            </a:endParaRPr>
          </a:p>
        </p:txBody>
      </p:sp>
      <p:sp>
        <p:nvSpPr>
          <p:cNvPr id="4" name="Text 1"/>
          <p:cNvSpPr/>
          <p:nvPr/>
        </p:nvSpPr>
        <p:spPr>
          <a:xfrm>
            <a:off x="212494" y="605081"/>
            <a:ext cx="7967230" cy="410369"/>
          </a:xfrm>
          <a:prstGeom prst="rect">
            <a:avLst/>
          </a:prstGeom>
          <a:noFill/>
          <a:ln/>
        </p:spPr>
        <p:txBody>
          <a:bodyPr wrap="square" lIns="0" tIns="0" rIns="0" bIns="0" rtlCol="0" anchor="t">
            <a:spAutoFit/>
          </a:bodyPr>
          <a:lstStyle/>
          <a:p>
            <a:pPr marL="0" indent="0" algn="ctr">
              <a:lnSpc>
                <a:spcPts val="1600"/>
              </a:lnSpc>
              <a:buNone/>
            </a:pPr>
            <a:r>
              <a:rPr lang="en-US" sz="1400" i="1" dirty="0">
                <a:solidFill>
                  <a:schemeClr val="bg2"/>
                </a:solidFill>
              </a:rPr>
              <a:t>UPO systematically maps all Third Mission activities and research publications to Sustainable Development Goals, creating transparent accountability and an evidence base for strategic decision-making.</a:t>
            </a:r>
          </a:p>
        </p:txBody>
      </p:sp>
      <p:pic>
        <p:nvPicPr>
          <p:cNvPr id="24" name="Picture 23">
            <a:extLst>
              <a:ext uri="{FF2B5EF4-FFF2-40B4-BE49-F238E27FC236}">
                <a16:creationId xmlns:a16="http://schemas.microsoft.com/office/drawing/2014/main" id="{AC408965-F89A-9FFC-B927-5213949AFAEA}"/>
              </a:ext>
            </a:extLst>
          </p:cNvPr>
          <p:cNvPicPr>
            <a:picLocks noChangeAspect="1"/>
          </p:cNvPicPr>
          <p:nvPr/>
        </p:nvPicPr>
        <p:blipFill>
          <a:blip r:embed="rId4"/>
          <a:stretch>
            <a:fillRect/>
          </a:stretch>
        </p:blipFill>
        <p:spPr>
          <a:xfrm>
            <a:off x="4097094" y="1238966"/>
            <a:ext cx="5270789" cy="3657715"/>
          </a:xfrm>
          <a:prstGeom prst="rect">
            <a:avLst/>
          </a:prstGeom>
        </p:spPr>
      </p:pic>
      <p:sp>
        <p:nvSpPr>
          <p:cNvPr id="25" name="Shape 2">
            <a:extLst>
              <a:ext uri="{FF2B5EF4-FFF2-40B4-BE49-F238E27FC236}">
                <a16:creationId xmlns:a16="http://schemas.microsoft.com/office/drawing/2014/main" id="{C190C1B7-C3DD-2E98-E0B1-EE4BE994F90C}"/>
              </a:ext>
            </a:extLst>
          </p:cNvPr>
          <p:cNvSpPr/>
          <p:nvPr/>
        </p:nvSpPr>
        <p:spPr>
          <a:xfrm>
            <a:off x="428625" y="1207397"/>
            <a:ext cx="3337040" cy="855744"/>
          </a:xfrm>
          <a:prstGeom prst="rect">
            <a:avLst/>
          </a:prstGeom>
          <a:solidFill>
            <a:srgbClr val="D8C2A5">
              <a:alpha val="50000"/>
            </a:srgbClr>
          </a:solidFill>
          <a:ln/>
        </p:spPr>
        <p:txBody>
          <a:bodyPr/>
          <a:lstStyle/>
          <a:p>
            <a:endParaRPr lang="en-US"/>
          </a:p>
        </p:txBody>
      </p:sp>
      <p:pic>
        <p:nvPicPr>
          <p:cNvPr id="26" name="Image 1" descr="preencoded.png">
            <a:extLst>
              <a:ext uri="{FF2B5EF4-FFF2-40B4-BE49-F238E27FC236}">
                <a16:creationId xmlns:a16="http://schemas.microsoft.com/office/drawing/2014/main" id="{69D4749C-18C3-08EE-ACCC-AAF5C369B6F6}"/>
              </a:ext>
            </a:extLst>
          </p:cNvPr>
          <p:cNvPicPr>
            <a:picLocks noChangeAspect="1"/>
          </p:cNvPicPr>
          <p:nvPr/>
        </p:nvPicPr>
        <p:blipFill>
          <a:blip r:embed="rId5"/>
          <a:stretch>
            <a:fillRect/>
          </a:stretch>
        </p:blipFill>
        <p:spPr>
          <a:xfrm>
            <a:off x="535781" y="1218859"/>
            <a:ext cx="128588" cy="113843"/>
          </a:xfrm>
          <a:prstGeom prst="rect">
            <a:avLst/>
          </a:prstGeom>
        </p:spPr>
      </p:pic>
      <p:sp>
        <p:nvSpPr>
          <p:cNvPr id="27" name="Text 3">
            <a:extLst>
              <a:ext uri="{FF2B5EF4-FFF2-40B4-BE49-F238E27FC236}">
                <a16:creationId xmlns:a16="http://schemas.microsoft.com/office/drawing/2014/main" id="{E8148989-29B5-285C-B44D-68E6827BB24E}"/>
              </a:ext>
            </a:extLst>
          </p:cNvPr>
          <p:cNvSpPr/>
          <p:nvPr/>
        </p:nvSpPr>
        <p:spPr>
          <a:xfrm>
            <a:off x="535780" y="1282825"/>
            <a:ext cx="2248983" cy="230128"/>
          </a:xfrm>
          <a:prstGeom prst="rect">
            <a:avLst/>
          </a:prstGeom>
          <a:noFill/>
          <a:ln/>
        </p:spPr>
        <p:txBody>
          <a:bodyPr wrap="square" lIns="0" tIns="0" rIns="0" bIns="0" rtlCol="0" anchor="t">
            <a:spAutoFit/>
          </a:bodyPr>
          <a:lstStyle/>
          <a:p>
            <a:pPr marL="0" indent="0" algn="l">
              <a:lnSpc>
                <a:spcPts val="1900"/>
              </a:lnSpc>
              <a:buNone/>
            </a:pPr>
            <a:r>
              <a:rPr lang="en-US" sz="1400" b="1" dirty="0">
                <a:solidFill>
                  <a:schemeClr val="accent4">
                    <a:lumMod val="40000"/>
                    <a:lumOff val="60000"/>
                  </a:schemeClr>
                </a:solidFill>
              </a:rPr>
              <a:t>Systematic Tagging</a:t>
            </a:r>
            <a:endParaRPr lang="en-US" sz="1400" dirty="0">
              <a:solidFill>
                <a:schemeClr val="accent4">
                  <a:lumMod val="40000"/>
                  <a:lumOff val="60000"/>
                </a:schemeClr>
              </a:solidFill>
            </a:endParaRPr>
          </a:p>
        </p:txBody>
      </p:sp>
      <p:sp>
        <p:nvSpPr>
          <p:cNvPr id="28" name="Text 4">
            <a:extLst>
              <a:ext uri="{FF2B5EF4-FFF2-40B4-BE49-F238E27FC236}">
                <a16:creationId xmlns:a16="http://schemas.microsoft.com/office/drawing/2014/main" id="{F31FFEC2-B3D2-530D-A402-F30E21F8BC9C}"/>
              </a:ext>
            </a:extLst>
          </p:cNvPr>
          <p:cNvSpPr/>
          <p:nvPr/>
        </p:nvSpPr>
        <p:spPr>
          <a:xfrm>
            <a:off x="510842" y="1553286"/>
            <a:ext cx="3193202" cy="502445"/>
          </a:xfrm>
          <a:prstGeom prst="rect">
            <a:avLst/>
          </a:prstGeom>
          <a:noFill/>
          <a:ln/>
        </p:spPr>
        <p:txBody>
          <a:bodyPr wrap="square" lIns="0" tIns="0" rIns="0" bIns="0" rtlCol="0" anchor="t">
            <a:spAutoFit/>
          </a:bodyPr>
          <a:lstStyle/>
          <a:p>
            <a:pPr marL="0" indent="0" algn="just">
              <a:lnSpc>
                <a:spcPts val="1300"/>
              </a:lnSpc>
              <a:buNone/>
            </a:pPr>
            <a:r>
              <a:rPr lang="en-US" sz="1200" dirty="0">
                <a:solidFill>
                  <a:srgbClr val="2C2C2C"/>
                </a:solidFill>
              </a:rPr>
              <a:t>Every community engagement initiative and research project tagged to relevant SDGs for comprehensive impact tracking.</a:t>
            </a:r>
            <a:endParaRPr lang="en-US" sz="1200" dirty="0"/>
          </a:p>
        </p:txBody>
      </p:sp>
      <p:sp>
        <p:nvSpPr>
          <p:cNvPr id="29" name="Shape 5">
            <a:extLst>
              <a:ext uri="{FF2B5EF4-FFF2-40B4-BE49-F238E27FC236}">
                <a16:creationId xmlns:a16="http://schemas.microsoft.com/office/drawing/2014/main" id="{163627E7-6363-2289-9EEC-368FAFC5CDCF}"/>
              </a:ext>
            </a:extLst>
          </p:cNvPr>
          <p:cNvSpPr/>
          <p:nvPr/>
        </p:nvSpPr>
        <p:spPr>
          <a:xfrm>
            <a:off x="428625" y="2209826"/>
            <a:ext cx="3337040" cy="855744"/>
          </a:xfrm>
          <a:prstGeom prst="rect">
            <a:avLst/>
          </a:prstGeom>
          <a:solidFill>
            <a:srgbClr val="D8C2A5">
              <a:alpha val="50000"/>
            </a:srgbClr>
          </a:solidFill>
          <a:ln/>
        </p:spPr>
        <p:txBody>
          <a:bodyPr/>
          <a:lstStyle/>
          <a:p>
            <a:endParaRPr lang="en-US"/>
          </a:p>
        </p:txBody>
      </p:sp>
      <p:pic>
        <p:nvPicPr>
          <p:cNvPr id="30" name="Image 2" descr="preencoded.png">
            <a:extLst>
              <a:ext uri="{FF2B5EF4-FFF2-40B4-BE49-F238E27FC236}">
                <a16:creationId xmlns:a16="http://schemas.microsoft.com/office/drawing/2014/main" id="{5BC33354-D601-FD28-E265-5AE90DE3DB0C}"/>
              </a:ext>
            </a:extLst>
          </p:cNvPr>
          <p:cNvPicPr>
            <a:picLocks noChangeAspect="1"/>
          </p:cNvPicPr>
          <p:nvPr/>
        </p:nvPicPr>
        <p:blipFill>
          <a:blip r:embed="rId6"/>
          <a:stretch>
            <a:fillRect/>
          </a:stretch>
        </p:blipFill>
        <p:spPr>
          <a:xfrm>
            <a:off x="535781" y="2221289"/>
            <a:ext cx="128588" cy="113843"/>
          </a:xfrm>
          <a:prstGeom prst="rect">
            <a:avLst/>
          </a:prstGeom>
        </p:spPr>
      </p:pic>
      <p:sp>
        <p:nvSpPr>
          <p:cNvPr id="31" name="Text 6">
            <a:extLst>
              <a:ext uri="{FF2B5EF4-FFF2-40B4-BE49-F238E27FC236}">
                <a16:creationId xmlns:a16="http://schemas.microsoft.com/office/drawing/2014/main" id="{9F983CCE-535E-4D0B-1F79-369D668CB293}"/>
              </a:ext>
            </a:extLst>
          </p:cNvPr>
          <p:cNvSpPr/>
          <p:nvPr/>
        </p:nvSpPr>
        <p:spPr>
          <a:xfrm>
            <a:off x="535780" y="2285255"/>
            <a:ext cx="2323797" cy="230128"/>
          </a:xfrm>
          <a:prstGeom prst="rect">
            <a:avLst/>
          </a:prstGeom>
          <a:noFill/>
          <a:ln/>
        </p:spPr>
        <p:txBody>
          <a:bodyPr wrap="square" lIns="0" tIns="0" rIns="0" bIns="0" rtlCol="0" anchor="t">
            <a:spAutoFit/>
          </a:bodyPr>
          <a:lstStyle/>
          <a:p>
            <a:pPr marL="0" indent="0" algn="l">
              <a:lnSpc>
                <a:spcPts val="1900"/>
              </a:lnSpc>
              <a:buNone/>
            </a:pPr>
            <a:r>
              <a:rPr lang="en-US" sz="1400" b="1" dirty="0">
                <a:solidFill>
                  <a:schemeClr val="accent4">
                    <a:lumMod val="40000"/>
                    <a:lumOff val="60000"/>
                  </a:schemeClr>
                </a:solidFill>
              </a:rPr>
              <a:t>Evidence-Based Decisions</a:t>
            </a:r>
            <a:endParaRPr lang="en-US" sz="1400" dirty="0">
              <a:solidFill>
                <a:schemeClr val="accent4">
                  <a:lumMod val="40000"/>
                  <a:lumOff val="60000"/>
                </a:schemeClr>
              </a:solidFill>
            </a:endParaRPr>
          </a:p>
        </p:txBody>
      </p:sp>
      <p:sp>
        <p:nvSpPr>
          <p:cNvPr id="32" name="Text 7">
            <a:extLst>
              <a:ext uri="{FF2B5EF4-FFF2-40B4-BE49-F238E27FC236}">
                <a16:creationId xmlns:a16="http://schemas.microsoft.com/office/drawing/2014/main" id="{56B27772-C8F0-BED8-AF86-D126FB906351}"/>
              </a:ext>
            </a:extLst>
          </p:cNvPr>
          <p:cNvSpPr/>
          <p:nvPr/>
        </p:nvSpPr>
        <p:spPr>
          <a:xfrm>
            <a:off x="510841" y="2539802"/>
            <a:ext cx="3193202" cy="502445"/>
          </a:xfrm>
          <a:prstGeom prst="rect">
            <a:avLst/>
          </a:prstGeom>
          <a:noFill/>
          <a:ln/>
        </p:spPr>
        <p:txBody>
          <a:bodyPr wrap="square" lIns="0" tIns="0" rIns="0" bIns="0" rtlCol="0" anchor="t">
            <a:spAutoFit/>
          </a:bodyPr>
          <a:lstStyle/>
          <a:p>
            <a:pPr marL="0" indent="0" algn="just">
              <a:lnSpc>
                <a:spcPts val="1300"/>
              </a:lnSpc>
              <a:buNone/>
            </a:pPr>
            <a:r>
              <a:rPr lang="en-US" sz="1200" dirty="0">
                <a:solidFill>
                  <a:srgbClr val="2C2C2C"/>
                </a:solidFill>
              </a:rPr>
              <a:t>Clear data showing where progress is made and where gaps exist enables informed resource prioritization and strategic planning.</a:t>
            </a:r>
            <a:endParaRPr lang="en-US" sz="1200" dirty="0"/>
          </a:p>
        </p:txBody>
      </p:sp>
      <p:sp>
        <p:nvSpPr>
          <p:cNvPr id="33" name="Shape 8">
            <a:extLst>
              <a:ext uri="{FF2B5EF4-FFF2-40B4-BE49-F238E27FC236}">
                <a16:creationId xmlns:a16="http://schemas.microsoft.com/office/drawing/2014/main" id="{0C066B0A-5741-D4A3-A516-4B6953EC202E}"/>
              </a:ext>
            </a:extLst>
          </p:cNvPr>
          <p:cNvSpPr/>
          <p:nvPr/>
        </p:nvSpPr>
        <p:spPr>
          <a:xfrm>
            <a:off x="428625" y="3212256"/>
            <a:ext cx="3337040" cy="855744"/>
          </a:xfrm>
          <a:prstGeom prst="rect">
            <a:avLst/>
          </a:prstGeom>
          <a:solidFill>
            <a:srgbClr val="D8C2A5">
              <a:alpha val="50000"/>
            </a:srgbClr>
          </a:solidFill>
          <a:ln/>
        </p:spPr>
        <p:txBody>
          <a:bodyPr/>
          <a:lstStyle/>
          <a:p>
            <a:endParaRPr lang="en-US"/>
          </a:p>
        </p:txBody>
      </p:sp>
      <p:pic>
        <p:nvPicPr>
          <p:cNvPr id="34" name="Image 3" descr="preencoded.png">
            <a:extLst>
              <a:ext uri="{FF2B5EF4-FFF2-40B4-BE49-F238E27FC236}">
                <a16:creationId xmlns:a16="http://schemas.microsoft.com/office/drawing/2014/main" id="{BF05B20C-927F-7E5F-809A-A152F5BE772F}"/>
              </a:ext>
            </a:extLst>
          </p:cNvPr>
          <p:cNvPicPr>
            <a:picLocks noChangeAspect="1"/>
          </p:cNvPicPr>
          <p:nvPr/>
        </p:nvPicPr>
        <p:blipFill>
          <a:blip r:embed="rId7"/>
          <a:stretch>
            <a:fillRect/>
          </a:stretch>
        </p:blipFill>
        <p:spPr>
          <a:xfrm>
            <a:off x="535781" y="3223719"/>
            <a:ext cx="96441" cy="113843"/>
          </a:xfrm>
          <a:prstGeom prst="rect">
            <a:avLst/>
          </a:prstGeom>
        </p:spPr>
      </p:pic>
      <p:sp>
        <p:nvSpPr>
          <p:cNvPr id="35" name="Text 9">
            <a:extLst>
              <a:ext uri="{FF2B5EF4-FFF2-40B4-BE49-F238E27FC236}">
                <a16:creationId xmlns:a16="http://schemas.microsoft.com/office/drawing/2014/main" id="{6EC84738-9845-D08E-5D80-C2AD7E21D36F}"/>
              </a:ext>
            </a:extLst>
          </p:cNvPr>
          <p:cNvSpPr/>
          <p:nvPr/>
        </p:nvSpPr>
        <p:spPr>
          <a:xfrm>
            <a:off x="535781" y="3287685"/>
            <a:ext cx="2174168" cy="230128"/>
          </a:xfrm>
          <a:prstGeom prst="rect">
            <a:avLst/>
          </a:prstGeom>
          <a:noFill/>
          <a:ln/>
        </p:spPr>
        <p:txBody>
          <a:bodyPr wrap="square" lIns="0" tIns="0" rIns="0" bIns="0" rtlCol="0" anchor="t">
            <a:spAutoFit/>
          </a:bodyPr>
          <a:lstStyle/>
          <a:p>
            <a:pPr marL="0" indent="0" algn="l">
              <a:lnSpc>
                <a:spcPts val="1900"/>
              </a:lnSpc>
              <a:buNone/>
            </a:pPr>
            <a:r>
              <a:rPr lang="en-US" sz="1400" b="1" dirty="0">
                <a:solidFill>
                  <a:schemeClr val="accent4">
                    <a:lumMod val="40000"/>
                    <a:lumOff val="60000"/>
                  </a:schemeClr>
                </a:solidFill>
              </a:rPr>
              <a:t>Transparent Reporting</a:t>
            </a:r>
            <a:endParaRPr lang="en-US" sz="1400" dirty="0">
              <a:solidFill>
                <a:schemeClr val="accent4">
                  <a:lumMod val="40000"/>
                  <a:lumOff val="60000"/>
                </a:schemeClr>
              </a:solidFill>
            </a:endParaRPr>
          </a:p>
        </p:txBody>
      </p:sp>
      <p:sp>
        <p:nvSpPr>
          <p:cNvPr id="36" name="Text 10">
            <a:extLst>
              <a:ext uri="{FF2B5EF4-FFF2-40B4-BE49-F238E27FC236}">
                <a16:creationId xmlns:a16="http://schemas.microsoft.com/office/drawing/2014/main" id="{BE945F58-4856-C45F-9645-00D8D6FC3E94}"/>
              </a:ext>
            </a:extLst>
          </p:cNvPr>
          <p:cNvSpPr/>
          <p:nvPr/>
        </p:nvSpPr>
        <p:spPr>
          <a:xfrm>
            <a:off x="510841" y="3551554"/>
            <a:ext cx="3193202" cy="502445"/>
          </a:xfrm>
          <a:prstGeom prst="rect">
            <a:avLst/>
          </a:prstGeom>
          <a:noFill/>
          <a:ln/>
        </p:spPr>
        <p:txBody>
          <a:bodyPr wrap="square" lIns="0" tIns="0" rIns="0" bIns="0" rtlCol="0" anchor="t">
            <a:spAutoFit/>
          </a:bodyPr>
          <a:lstStyle/>
          <a:p>
            <a:pPr marL="0" indent="0" algn="just">
              <a:lnSpc>
                <a:spcPts val="1300"/>
              </a:lnSpc>
              <a:buNone/>
            </a:pPr>
            <a:r>
              <a:rPr lang="en-US" sz="1200" dirty="0">
                <a:solidFill>
                  <a:srgbClr val="2C2C2C"/>
                </a:solidFill>
              </a:rPr>
              <a:t>Accountability to stakeholders, partners, and funders with demonstrable impact metrics aligned with Agenda 2030.</a:t>
            </a:r>
            <a:endParaRPr lang="en-US" sz="1200" dirty="0"/>
          </a:p>
        </p:txBody>
      </p:sp>
      <p:sp>
        <p:nvSpPr>
          <p:cNvPr id="37" name="Shape 11">
            <a:extLst>
              <a:ext uri="{FF2B5EF4-FFF2-40B4-BE49-F238E27FC236}">
                <a16:creationId xmlns:a16="http://schemas.microsoft.com/office/drawing/2014/main" id="{0F273D25-ABC6-237D-3896-060222775029}"/>
              </a:ext>
            </a:extLst>
          </p:cNvPr>
          <p:cNvSpPr/>
          <p:nvPr/>
        </p:nvSpPr>
        <p:spPr>
          <a:xfrm>
            <a:off x="428625" y="4214686"/>
            <a:ext cx="3337040" cy="855744"/>
          </a:xfrm>
          <a:prstGeom prst="rect">
            <a:avLst/>
          </a:prstGeom>
          <a:solidFill>
            <a:srgbClr val="D8C2A5">
              <a:alpha val="50000"/>
            </a:srgbClr>
          </a:solidFill>
          <a:ln/>
        </p:spPr>
        <p:txBody>
          <a:bodyPr/>
          <a:lstStyle/>
          <a:p>
            <a:endParaRPr lang="en-US"/>
          </a:p>
        </p:txBody>
      </p:sp>
      <p:pic>
        <p:nvPicPr>
          <p:cNvPr id="38" name="Image 4" descr="preencoded.png">
            <a:extLst>
              <a:ext uri="{FF2B5EF4-FFF2-40B4-BE49-F238E27FC236}">
                <a16:creationId xmlns:a16="http://schemas.microsoft.com/office/drawing/2014/main" id="{6AE8953E-39E7-554C-B3CC-044EEC94232E}"/>
              </a:ext>
            </a:extLst>
          </p:cNvPr>
          <p:cNvPicPr>
            <a:picLocks noChangeAspect="1"/>
          </p:cNvPicPr>
          <p:nvPr/>
        </p:nvPicPr>
        <p:blipFill>
          <a:blip r:embed="rId8"/>
          <a:stretch>
            <a:fillRect/>
          </a:stretch>
        </p:blipFill>
        <p:spPr>
          <a:xfrm>
            <a:off x="535781" y="4226149"/>
            <a:ext cx="160735" cy="113843"/>
          </a:xfrm>
          <a:prstGeom prst="rect">
            <a:avLst/>
          </a:prstGeom>
        </p:spPr>
      </p:pic>
      <p:sp>
        <p:nvSpPr>
          <p:cNvPr id="39" name="Text 12">
            <a:extLst>
              <a:ext uri="{FF2B5EF4-FFF2-40B4-BE49-F238E27FC236}">
                <a16:creationId xmlns:a16="http://schemas.microsoft.com/office/drawing/2014/main" id="{8BD0E6DE-15A2-86AE-FBDC-BFF2DAFECAB3}"/>
              </a:ext>
            </a:extLst>
          </p:cNvPr>
          <p:cNvSpPr/>
          <p:nvPr/>
        </p:nvSpPr>
        <p:spPr>
          <a:xfrm>
            <a:off x="535781" y="4290115"/>
            <a:ext cx="1999601" cy="230128"/>
          </a:xfrm>
          <a:prstGeom prst="rect">
            <a:avLst/>
          </a:prstGeom>
          <a:noFill/>
          <a:ln/>
        </p:spPr>
        <p:txBody>
          <a:bodyPr wrap="square" lIns="0" tIns="0" rIns="0" bIns="0" rtlCol="0" anchor="t">
            <a:spAutoFit/>
          </a:bodyPr>
          <a:lstStyle/>
          <a:p>
            <a:pPr marL="0" indent="0" algn="l">
              <a:lnSpc>
                <a:spcPts val="1900"/>
              </a:lnSpc>
              <a:buNone/>
            </a:pPr>
            <a:r>
              <a:rPr lang="en-US" sz="1400" b="1" dirty="0">
                <a:solidFill>
                  <a:schemeClr val="accent4">
                    <a:lumMod val="40000"/>
                    <a:lumOff val="60000"/>
                  </a:schemeClr>
                </a:solidFill>
              </a:rPr>
              <a:t>Attracting Partnerships</a:t>
            </a:r>
            <a:endParaRPr lang="en-US" sz="1400" dirty="0">
              <a:solidFill>
                <a:schemeClr val="accent4">
                  <a:lumMod val="40000"/>
                  <a:lumOff val="60000"/>
                </a:schemeClr>
              </a:solidFill>
            </a:endParaRPr>
          </a:p>
        </p:txBody>
      </p:sp>
      <p:sp>
        <p:nvSpPr>
          <p:cNvPr id="40" name="Text 13">
            <a:extLst>
              <a:ext uri="{FF2B5EF4-FFF2-40B4-BE49-F238E27FC236}">
                <a16:creationId xmlns:a16="http://schemas.microsoft.com/office/drawing/2014/main" id="{0ECFFF4D-BFE3-D3FF-9529-11585B22A535}"/>
              </a:ext>
            </a:extLst>
          </p:cNvPr>
          <p:cNvSpPr/>
          <p:nvPr/>
        </p:nvSpPr>
        <p:spPr>
          <a:xfrm>
            <a:off x="510841" y="4544114"/>
            <a:ext cx="3193202" cy="502445"/>
          </a:xfrm>
          <a:prstGeom prst="rect">
            <a:avLst/>
          </a:prstGeom>
          <a:noFill/>
          <a:ln/>
        </p:spPr>
        <p:txBody>
          <a:bodyPr wrap="square" lIns="0" tIns="0" rIns="0" bIns="0" rtlCol="0" anchor="t">
            <a:spAutoFit/>
          </a:bodyPr>
          <a:lstStyle/>
          <a:p>
            <a:pPr marL="0" indent="0" algn="just">
              <a:lnSpc>
                <a:spcPts val="1300"/>
              </a:lnSpc>
              <a:buNone/>
            </a:pPr>
            <a:r>
              <a:rPr lang="en-US" sz="1200" dirty="0">
                <a:solidFill>
                  <a:srgbClr val="2C2C2C"/>
                </a:solidFill>
              </a:rPr>
              <a:t>Measurement discipline attracts partners and investments aligned with global sustainability frameworks and impact goals.</a:t>
            </a:r>
            <a:endParaRPr lang="en-US" sz="1200" dirty="0"/>
          </a:p>
        </p:txBody>
      </p:sp>
      <p:pic>
        <p:nvPicPr>
          <p:cNvPr id="41" name="Picture 2">
            <a:extLst>
              <a:ext uri="{FF2B5EF4-FFF2-40B4-BE49-F238E27FC236}">
                <a16:creationId xmlns:a16="http://schemas.microsoft.com/office/drawing/2014/main" id="{5A381CA3-D0CE-45B9-A62D-D78C8F068F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58857" y="-357608"/>
            <a:ext cx="1485144" cy="1487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RUS">
      <a:dk1>
        <a:srgbClr val="04455D"/>
      </a:dk1>
      <a:lt1>
        <a:sysClr val="window" lastClr="FFFFFF"/>
      </a:lt1>
      <a:dk2>
        <a:srgbClr val="04455D"/>
      </a:dk2>
      <a:lt2>
        <a:srgbClr val="E8E8E8"/>
      </a:lt2>
      <a:accent1>
        <a:srgbClr val="04455D"/>
      </a:accent1>
      <a:accent2>
        <a:srgbClr val="006B75"/>
      </a:accent2>
      <a:accent3>
        <a:srgbClr val="12996A"/>
      </a:accent3>
      <a:accent4>
        <a:srgbClr val="AFCA0B"/>
      </a:accent4>
      <a:accent5>
        <a:srgbClr val="F1DD00"/>
      </a:accent5>
      <a:accent6>
        <a:srgbClr val="00B050"/>
      </a:accent6>
      <a:hlink>
        <a:srgbClr val="467886"/>
      </a:hlink>
      <a:folHlink>
        <a:srgbClr val="96607D"/>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252</TotalTime>
  <Words>3884</Words>
  <Application>Microsoft Office PowerPoint</Application>
  <PresentationFormat>Presentazione su schermo (16:9)</PresentationFormat>
  <Paragraphs>217</Paragraphs>
  <Slides>12</Slides>
  <Notes>12</Notes>
  <HiddenSlides>0</HiddenSlides>
  <MMClips>0</MMClips>
  <ScaleCrop>false</ScaleCrop>
  <HeadingPairs>
    <vt:vector size="6" baseType="variant">
      <vt:variant>
        <vt:lpstr>Caratteri utilizzati</vt:lpstr>
      </vt:variant>
      <vt:variant>
        <vt:i4>3</vt:i4>
      </vt:variant>
      <vt:variant>
        <vt:lpstr>Tema</vt:lpstr>
      </vt:variant>
      <vt:variant>
        <vt:i4>2</vt:i4>
      </vt:variant>
      <vt:variant>
        <vt:lpstr>Titoli diapositive</vt:lpstr>
      </vt:variant>
      <vt:variant>
        <vt:i4>12</vt:i4>
      </vt:variant>
    </vt:vector>
  </HeadingPairs>
  <TitlesOfParts>
    <vt:vector size="17" baseType="lpstr">
      <vt:lpstr>Aptos</vt:lpstr>
      <vt:lpstr>Arial</vt:lpstr>
      <vt:lpstr>Calibri</vt:lpstr>
      <vt:lpstr>Office Theme</vt:lpstr>
      <vt:lpstr>Tema di Office</vt:lpstr>
      <vt:lpstr>Carmen Aina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Paola  Biglia</cp:lastModifiedBy>
  <cp:revision>41</cp:revision>
  <dcterms:created xsi:type="dcterms:W3CDTF">2025-11-10T17:45:30Z</dcterms:created>
  <dcterms:modified xsi:type="dcterms:W3CDTF">2025-11-15T12:27:45Z</dcterms:modified>
</cp:coreProperties>
</file>